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ommentAuthors.xml" ContentType="application/vnd.openxmlformats-officedocument.presentationml.commentAuthors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322" r:id="rId2"/>
    <p:sldId id="258" r:id="rId3"/>
    <p:sldId id="323" r:id="rId4"/>
    <p:sldId id="261" r:id="rId5"/>
    <p:sldId id="259" r:id="rId6"/>
    <p:sldId id="262" r:id="rId7"/>
    <p:sldId id="260" r:id="rId8"/>
    <p:sldId id="263" r:id="rId9"/>
    <p:sldId id="264" r:id="rId10"/>
    <p:sldId id="266" r:id="rId11"/>
    <p:sldId id="325" r:id="rId12"/>
    <p:sldId id="291" r:id="rId13"/>
    <p:sldId id="269" r:id="rId14"/>
    <p:sldId id="270" r:id="rId15"/>
    <p:sldId id="271" r:id="rId16"/>
    <p:sldId id="292" r:id="rId17"/>
    <p:sldId id="311" r:id="rId18"/>
    <p:sldId id="293" r:id="rId19"/>
    <p:sldId id="313" r:id="rId20"/>
    <p:sldId id="312" r:id="rId21"/>
    <p:sldId id="279" r:id="rId22"/>
    <p:sldId id="294" r:id="rId23"/>
    <p:sldId id="314" r:id="rId24"/>
    <p:sldId id="295" r:id="rId25"/>
    <p:sldId id="281" r:id="rId26"/>
    <p:sldId id="283" r:id="rId27"/>
    <p:sldId id="316" r:id="rId28"/>
    <p:sldId id="315" r:id="rId29"/>
    <p:sldId id="296" r:id="rId30"/>
    <p:sldId id="317" r:id="rId31"/>
    <p:sldId id="320" r:id="rId32"/>
    <p:sldId id="285" r:id="rId33"/>
    <p:sldId id="318" r:id="rId34"/>
    <p:sldId id="286" r:id="rId35"/>
    <p:sldId id="304" r:id="rId36"/>
    <p:sldId id="297" r:id="rId37"/>
    <p:sldId id="298" r:id="rId38"/>
    <p:sldId id="299" r:id="rId39"/>
    <p:sldId id="301" r:id="rId40"/>
    <p:sldId id="302" r:id="rId41"/>
    <p:sldId id="303" r:id="rId42"/>
    <p:sldId id="300" r:id="rId43"/>
    <p:sldId id="306" r:id="rId44"/>
    <p:sldId id="307" r:id="rId45"/>
    <p:sldId id="308" r:id="rId46"/>
    <p:sldId id="309" r:id="rId47"/>
    <p:sldId id="319" r:id="rId48"/>
    <p:sldId id="321" r:id="rId49"/>
    <p:sldId id="275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A" initials="AA" lastIdx="28" clrIdx="0">
    <p:extLst>
      <p:ext uri="{19B8F6BF-5375-455C-9EA6-DF929625EA0E}">
        <p15:presenceInfo xmlns:p15="http://schemas.microsoft.com/office/powerpoint/2012/main" xmlns="" userId="c93a5263941c23a8" providerId="Windows Live"/>
      </p:ext>
    </p:extLst>
  </p:cmAuthor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0747" autoAdjust="0"/>
  </p:normalViewPr>
  <p:slideViewPr>
    <p:cSldViewPr>
      <p:cViewPr varScale="1">
        <p:scale>
          <a:sx n="67" d="100"/>
          <a:sy n="67" d="100"/>
        </p:scale>
        <p:origin x="-123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dLbls/>
        <c:firstSliceAng val="0"/>
      </c:pieChart>
    </c:plotArea>
    <c:legend>
      <c:legendPos val="r"/>
      <c:layout>
        <c:manualLayout>
          <c:xMode val="edge"/>
          <c:yMode val="edge"/>
          <c:x val="0.84163616700690169"/>
          <c:y val="0.1177979139467115"/>
          <c:w val="0.14910457373383876"/>
          <c:h val="0.87664547854235675"/>
        </c:manualLayout>
      </c:layout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[Book1]Sheet1!$F$12</c:f>
              <c:strCache>
                <c:ptCount val="1"/>
                <c:pt idx="0">
                  <c:v>Participants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[Book1]Sheet1!$E$13:$E$17</c:f>
              <c:strCache>
                <c:ptCount val="5"/>
                <c:pt idx="0">
                  <c:v>Adama</c:v>
                </c:pt>
                <c:pt idx="1">
                  <c:v>Addis Ababa</c:v>
                </c:pt>
                <c:pt idx="2">
                  <c:v>Assosa</c:v>
                </c:pt>
                <c:pt idx="3">
                  <c:v>Awash</c:v>
                </c:pt>
                <c:pt idx="4">
                  <c:v>Bahir Dar</c:v>
                </c:pt>
              </c:strCache>
            </c:strRef>
          </c:cat>
          <c:val>
            <c:numRef>
              <c:f>[Book1]Sheet1!$F$13:$F$17</c:f>
              <c:numCache>
                <c:formatCode>General</c:formatCode>
                <c:ptCount val="5"/>
                <c:pt idx="0">
                  <c:v>155</c:v>
                </c:pt>
                <c:pt idx="1">
                  <c:v>370</c:v>
                </c:pt>
                <c:pt idx="2">
                  <c:v>152</c:v>
                </c:pt>
                <c:pt idx="3">
                  <c:v>195</c:v>
                </c:pt>
                <c:pt idx="4">
                  <c:v>242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CDB-4FCC-A7D8-BB8A9764541E}"/>
            </c:ext>
          </c:extLst>
        </c:ser>
        <c:dLbls/>
        <c:firstSliceAng val="0"/>
      </c:pieChart>
      <c:spPr>
        <a:ln>
          <a:solidFill>
            <a:schemeClr val="tx1"/>
          </a:solidFill>
        </a:ln>
      </c:spPr>
    </c:plotArea>
    <c:legend>
      <c:legendPos val="r"/>
    </c:legend>
    <c:plotVisOnly val="1"/>
    <c:dispBlanksAs val="zero"/>
  </c:chart>
  <c:txPr>
    <a:bodyPr/>
    <a:lstStyle/>
    <a:p>
      <a:pPr>
        <a:defRPr sz="105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Sheet1!$E$7</c:f>
              <c:strCache>
                <c:ptCount val="1"/>
                <c:pt idx="0">
                  <c:v>percent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sz="2800" dirty="0">
                        <a:solidFill>
                          <a:srgbClr val="FF0000"/>
                        </a:solidFill>
                      </a:rPr>
                      <a:t>82.40%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82C-4975-BF80-B24A15EEF03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800" dirty="0"/>
                      <a:t>12.30%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82C-4975-BF80-B24A15EEF031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Sheet1!$D$8:$D$13</c:f>
              <c:strCache>
                <c:ptCount val="6"/>
                <c:pt idx="0">
                  <c:v>khat consumption </c:v>
                </c:pt>
                <c:pt idx="1">
                  <c:v>khat sale</c:v>
                </c:pt>
                <c:pt idx="2">
                  <c:v>khat broker</c:v>
                </c:pt>
                <c:pt idx="3">
                  <c:v>khat bete/café owner </c:v>
                </c:pt>
                <c:pt idx="4">
                  <c:v>khat production</c:v>
                </c:pt>
                <c:pt idx="5">
                  <c:v>khat production and sale</c:v>
                </c:pt>
              </c:strCache>
            </c:strRef>
          </c:cat>
          <c:val>
            <c:numRef>
              <c:f>Sheet1!$E$8:$E$13</c:f>
              <c:numCache>
                <c:formatCode>0.00%</c:formatCode>
                <c:ptCount val="6"/>
                <c:pt idx="0">
                  <c:v>0.82399999999999995</c:v>
                </c:pt>
                <c:pt idx="1">
                  <c:v>0.12300000000000001</c:v>
                </c:pt>
                <c:pt idx="2">
                  <c:v>2.8000000000000001E-2</c:v>
                </c:pt>
                <c:pt idx="3">
                  <c:v>1.7999999999999999E-2</c:v>
                </c:pt>
                <c:pt idx="4">
                  <c:v>4.000000000000001E-3</c:v>
                </c:pt>
                <c:pt idx="5">
                  <c:v>3.0000000000000005E-3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E5B-4FEE-B8F2-BE989D35DE80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30971222347206606"/>
          <c:y val="0.71906883798616084"/>
          <c:w val="0.52163698287714022"/>
          <c:h val="0.27398353614889048"/>
        </c:manualLayout>
      </c:layout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6"/>
  <c:chart>
    <c:plotArea>
      <c:layout/>
      <c:pieChart>
        <c:varyColors val="1"/>
        <c:ser>
          <c:idx val="0"/>
          <c:order val="0"/>
          <c:explosion val="25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3200" dirty="0"/>
                      <a:t>58%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E75A-4CDF-8950-365EE558AC5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2400" dirty="0"/>
                      <a:t>88%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75A-4CDF-8950-365EE558AC5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3200" dirty="0"/>
                      <a:t>32%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E75A-4CDF-8950-365EE558AC5D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Sheet1!$N$14:$N$16</c:f>
              <c:strCache>
                <c:ptCount val="3"/>
                <c:pt idx="0">
                  <c:v>poor social support</c:v>
                </c:pt>
                <c:pt idx="1">
                  <c:v>poor civic /club engagment </c:v>
                </c:pt>
                <c:pt idx="2">
                  <c:v>Schooling problems</c:v>
                </c:pt>
              </c:strCache>
            </c:strRef>
          </c:cat>
          <c:val>
            <c:numRef>
              <c:f>Sheet1!$O$14:$O$16</c:f>
              <c:numCache>
                <c:formatCode>General</c:formatCode>
                <c:ptCount val="3"/>
                <c:pt idx="0">
                  <c:v>58</c:v>
                </c:pt>
                <c:pt idx="1">
                  <c:v>88</c:v>
                </c:pt>
                <c:pt idx="2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75A-4CDF-8950-365EE558AC5D}"/>
            </c:ext>
          </c:extLst>
        </c:ser>
        <c:dLbls/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800"/>
            </a:pPr>
            <a:endParaRPr lang="en-US"/>
          </a:p>
        </c:txPr>
      </c:legendEntry>
      <c:layout>
        <c:manualLayout>
          <c:xMode val="edge"/>
          <c:yMode val="edge"/>
          <c:x val="0.74108778069407999"/>
          <c:y val="0.25272013933830217"/>
          <c:w val="0.24965296004666079"/>
          <c:h val="0.32339172900883201"/>
        </c:manualLayout>
      </c:layout>
    </c:legend>
    <c:plotVisOnly val="1"/>
    <c:dispBlanksAs val="zero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ser>
          <c:idx val="0"/>
          <c:order val="0"/>
          <c:dPt>
            <c:idx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427-4FE6-9301-BFC82DA91757}"/>
              </c:ext>
            </c:extLst>
          </c:dPt>
          <c:dPt>
            <c:idx val="1"/>
            <c:spPr>
              <a:gradFill rotWithShape="1">
                <a:gsLst>
                  <a:gs pos="3200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427-4FE6-9301-BFC82DA91757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427-4FE6-9301-BFC82DA9175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3600" dirty="0">
                        <a:solidFill>
                          <a:srgbClr val="FF0000"/>
                        </a:solidFill>
                      </a:rPr>
                      <a:t>54% </a:t>
                    </a:r>
                    <a:r>
                      <a:rPr lang="en-US" sz="1800" b="0" i="0" baseline="0" dirty="0">
                        <a:effectLst/>
                      </a:rPr>
                      <a:t>Alcohol use</a:t>
                    </a:r>
                    <a:endParaRPr lang="en-US" sz="3600" dirty="0">
                      <a:effectLst/>
                    </a:endParaRPr>
                  </a:p>
                  <a:p>
                    <a:r>
                      <a:rPr lang="en-US" sz="1800" b="0" i="0" baseline="0" dirty="0">
                        <a:effectLst/>
                      </a:rPr>
                      <a:t> </a:t>
                    </a:r>
                    <a:endParaRPr lang="en-US" sz="3600" dirty="0">
                      <a:effectLst/>
                    </a:endParaRPr>
                  </a:p>
                  <a:p>
                    <a:endParaRPr lang="en-US" sz="3600" dirty="0">
                      <a:solidFill>
                        <a:srgbClr val="FF0000"/>
                      </a:solidFill>
                    </a:endParaRPr>
                  </a:p>
                </c:rich>
              </c:tx>
              <c:dLblPos val="ctr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427-4FE6-9301-BFC82DA91757}"/>
                </c:ext>
              </c:extLst>
            </c:dLbl>
            <c:dLbl>
              <c:idx val="1"/>
              <c:layout>
                <c:manualLayout>
                  <c:x val="0.20530855154733574"/>
                  <c:y val="-0.21932425113527487"/>
                </c:manualLayout>
              </c:layout>
              <c:tx>
                <c:rich>
                  <a:bodyPr/>
                  <a:lstStyle/>
                  <a:p>
                    <a:r>
                      <a:rPr lang="en-US" sz="4000" dirty="0"/>
                      <a:t>32% </a:t>
                    </a:r>
                    <a:r>
                      <a:rPr lang="en-US" sz="1800" dirty="0">
                        <a:effectLst/>
                      </a:rPr>
                      <a:t>Cigarette </a:t>
                    </a:r>
                  </a:p>
                </c:rich>
              </c:tx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427-4FE6-9301-BFC82DA9175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2800" dirty="0"/>
                      <a:t>14% </a:t>
                    </a:r>
                    <a:endParaRPr lang="en-US" sz="2800" dirty="0">
                      <a:effectLst/>
                    </a:endParaRPr>
                  </a:p>
                  <a:p>
                    <a:r>
                      <a:rPr lang="en-US" sz="1800" b="0" i="0" baseline="0" dirty="0">
                        <a:effectLst/>
                      </a:rPr>
                      <a:t>Shisha </a:t>
                    </a:r>
                    <a:endParaRPr lang="en-US" sz="2800" dirty="0">
                      <a:effectLst/>
                    </a:endParaRPr>
                  </a:p>
                  <a:p>
                    <a:endParaRPr lang="en-US" sz="2800" dirty="0"/>
                  </a:p>
                </c:rich>
              </c:tx>
              <c:dLblPos val="ctr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A427-4FE6-9301-BFC82DA917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Sheet1!$E$173:$E$175</c:f>
              <c:strCache>
                <c:ptCount val="3"/>
                <c:pt idx="0">
                  <c:v>Alcohol </c:v>
                </c:pt>
                <c:pt idx="1">
                  <c:v>Cigarette </c:v>
                </c:pt>
                <c:pt idx="2">
                  <c:v>Shisha </c:v>
                </c:pt>
              </c:strCache>
            </c:strRef>
          </c:cat>
          <c:val>
            <c:numRef>
              <c:f>Sheet1!$F$173:$F$175</c:f>
              <c:numCache>
                <c:formatCode>0.00%</c:formatCode>
                <c:ptCount val="3"/>
                <c:pt idx="0">
                  <c:v>0.51800000000000002</c:v>
                </c:pt>
                <c:pt idx="1">
                  <c:v>0.30900000000000005</c:v>
                </c:pt>
                <c:pt idx="2">
                  <c:v>0.13200000000000001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427-4FE6-9301-BFC82DA91757}"/>
            </c:ext>
          </c:extLst>
        </c:ser>
        <c:dLbls>
          <c:showPercent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7608632254301568"/>
          <c:y val="0.34407521325459334"/>
          <c:w val="0.22251871293866041"/>
          <c:h val="0.15592478674540686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8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Sheet1!$G$9</c:f>
              <c:strCache>
                <c:ptCount val="1"/>
                <c:pt idx="0">
                  <c:v>percent </c:v>
                </c:pt>
              </c:strCache>
            </c:strRef>
          </c:tx>
          <c:dPt>
            <c:idx val="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4A-4EB3-9379-5FFFFD80B4B0}"/>
              </c:ext>
            </c:extLst>
          </c:dPt>
          <c:dPt>
            <c:idx val="1"/>
            <c:spPr>
              <a:solidFill>
                <a:schemeClr val="tx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04A-4EB3-9379-5FFFFD80B4B0}"/>
              </c:ext>
            </c:extLst>
          </c:dPt>
          <c:dPt>
            <c:idx val="2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04A-4EB3-9379-5FFFFD80B4B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43.8%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04A-4EB3-9379-5FFFFD80B4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19.2%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04A-4EB3-9379-5FFFFD80B4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16.7%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04A-4EB3-9379-5FFFFD80B4B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18.7%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404A-4EB3-9379-5FFFFD80B4B0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Sheet1!$F$10:$F$13</c:f>
              <c:strCache>
                <c:ptCount val="4"/>
                <c:pt idx="0">
                  <c:v>Well</c:v>
                </c:pt>
                <c:pt idx="1">
                  <c:v>Mild</c:v>
                </c:pt>
                <c:pt idx="2">
                  <c:v>Moderate</c:v>
                </c:pt>
                <c:pt idx="3">
                  <c:v>Sever</c:v>
                </c:pt>
              </c:strCache>
            </c:strRef>
          </c:cat>
          <c:val>
            <c:numRef>
              <c:f>Sheet1!$G$10:$G$13</c:f>
              <c:numCache>
                <c:formatCode>General</c:formatCode>
                <c:ptCount val="4"/>
                <c:pt idx="0">
                  <c:v>43.8</c:v>
                </c:pt>
                <c:pt idx="1">
                  <c:v>19.2</c:v>
                </c:pt>
                <c:pt idx="2">
                  <c:v>16.7</c:v>
                </c:pt>
                <c:pt idx="3">
                  <c:v>18.7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59-4305-AED9-38BB5DADA8CA}"/>
            </c:ext>
          </c:extLst>
        </c:ser>
        <c:dLbls/>
        <c:axId val="144412032"/>
        <c:axId val="144413824"/>
      </c:barChart>
      <c:catAx>
        <c:axId val="144412032"/>
        <c:scaling>
          <c:orientation val="minMax"/>
        </c:scaling>
        <c:axPos val="b"/>
        <c:numFmt formatCode="General" sourceLinked="0"/>
        <c:tickLblPos val="nextTo"/>
        <c:crossAx val="144413824"/>
        <c:crosses val="autoZero"/>
        <c:auto val="1"/>
        <c:lblAlgn val="ctr"/>
        <c:lblOffset val="100"/>
      </c:catAx>
      <c:valAx>
        <c:axId val="144413824"/>
        <c:scaling>
          <c:orientation val="minMax"/>
        </c:scaling>
        <c:delete val="1"/>
        <c:axPos val="l"/>
        <c:numFmt formatCode="General" sourceLinked="1"/>
        <c:tickLblPos val="nextTo"/>
        <c:crossAx val="14441203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5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Sheet1!$M$9</c:f>
              <c:strCache>
                <c:ptCount val="1"/>
                <c:pt idx="0">
                  <c:v>prevalence of psychological distress</c:v>
                </c:pt>
              </c:strCache>
            </c:strRef>
          </c:tx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1A4-42AB-95EE-18789C8E200F}"/>
              </c:ext>
            </c:extLst>
          </c:dPt>
          <c:dPt>
            <c:idx val="2"/>
            <c:spPr>
              <a:solidFill>
                <a:schemeClr val="accent3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1A4-42AB-95EE-18789C8E200F}"/>
              </c:ext>
            </c:extLst>
          </c:dPt>
          <c:dPt>
            <c:idx val="3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1A4-42AB-95EE-18789C8E200F}"/>
              </c:ext>
            </c:extLst>
          </c:dPt>
          <c:dPt>
            <c:idx val="4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1A4-42AB-95EE-18789C8E200F}"/>
              </c:ext>
            </c:extLst>
          </c:dPt>
          <c:cat>
            <c:strRef>
              <c:f>Sheet1!$L$10:$L$14</c:f>
              <c:strCache>
                <c:ptCount val="5"/>
                <c:pt idx="0">
                  <c:v>Bahir Dar</c:v>
                </c:pt>
                <c:pt idx="1">
                  <c:v>Addis Ababa</c:v>
                </c:pt>
                <c:pt idx="2">
                  <c:v>Assosa</c:v>
                </c:pt>
                <c:pt idx="3">
                  <c:v>Awash</c:v>
                </c:pt>
                <c:pt idx="4">
                  <c:v>Adama</c:v>
                </c:pt>
              </c:strCache>
            </c:strRef>
          </c:cat>
          <c:val>
            <c:numRef>
              <c:f>Sheet1!$M$10:$M$14</c:f>
              <c:numCache>
                <c:formatCode>0%</c:formatCode>
                <c:ptCount val="5"/>
                <c:pt idx="0">
                  <c:v>0.33000000000000007</c:v>
                </c:pt>
                <c:pt idx="1">
                  <c:v>0.21000000000000002</c:v>
                </c:pt>
                <c:pt idx="2">
                  <c:v>0.16</c:v>
                </c:pt>
                <c:pt idx="3">
                  <c:v>0.16</c:v>
                </c:pt>
                <c:pt idx="4">
                  <c:v>0.15000000000000002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1A4-42AB-95EE-18789C8E200F}"/>
            </c:ext>
          </c:extLst>
        </c:ser>
        <c:dLbls/>
        <c:axId val="144550144"/>
        <c:axId val="144551936"/>
      </c:barChart>
      <c:catAx>
        <c:axId val="144550144"/>
        <c:scaling>
          <c:orientation val="minMax"/>
        </c:scaling>
        <c:axPos val="b"/>
        <c:numFmt formatCode="General" sourceLinked="0"/>
        <c:tickLblPos val="nextTo"/>
        <c:crossAx val="144551936"/>
        <c:crosses val="autoZero"/>
        <c:auto val="1"/>
        <c:lblAlgn val="ctr"/>
        <c:lblOffset val="100"/>
      </c:catAx>
      <c:valAx>
        <c:axId val="144551936"/>
        <c:scaling>
          <c:orientation val="minMax"/>
        </c:scaling>
        <c:axPos val="l"/>
        <c:majorGridlines/>
        <c:numFmt formatCode="0%" sourceLinked="1"/>
        <c:tickLblPos val="nextTo"/>
        <c:crossAx val="144550144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4.1536769709341892E-2"/>
          <c:y val="2.0341732283464576E-2"/>
          <c:w val="0.85542359288422276"/>
          <c:h val="0.83880262467191602"/>
        </c:manualLayout>
      </c:layout>
      <c:barChart>
        <c:barDir val="col"/>
        <c:grouping val="clustered"/>
        <c:ser>
          <c:idx val="0"/>
          <c:order val="0"/>
          <c:tx>
            <c:strRef>
              <c:f>Sheet1!$D$4</c:f>
              <c:strCache>
                <c:ptCount val="1"/>
                <c:pt idx="0">
                  <c:v>percent </c:v>
                </c:pt>
              </c:strCache>
            </c:strRef>
          </c:tx>
          <c:cat>
            <c:strRef>
              <c:f>Sheet1!$C$5:$C$12</c:f>
              <c:strCache>
                <c:ptCount val="8"/>
                <c:pt idx="0">
                  <c:v>Selling others  </c:v>
                </c:pt>
                <c:pt idx="1">
                  <c:v>No Mobile phone </c:v>
                </c:pt>
                <c:pt idx="2">
                  <c:v>Selling one’s properties  </c:v>
                </c:pt>
                <c:pt idx="3">
                  <c:v>No Bank saving </c:v>
                </c:pt>
                <c:pt idx="4">
                  <c:v>Borrowing money  </c:v>
                </c:pt>
                <c:pt idx="5">
                  <c:v> daily Khat expenses )</c:v>
                </c:pt>
                <c:pt idx="6">
                  <c:v>Low wealth </c:v>
                </c:pt>
                <c:pt idx="7">
                  <c:v>No Equbb</c:v>
                </c:pt>
              </c:strCache>
            </c:strRef>
          </c:cat>
          <c:val>
            <c:numRef>
              <c:f>Sheet1!$D$5:$D$12</c:f>
              <c:numCache>
                <c:formatCode>General</c:formatCode>
                <c:ptCount val="8"/>
                <c:pt idx="0">
                  <c:v>17.7</c:v>
                </c:pt>
                <c:pt idx="1">
                  <c:v>22.3</c:v>
                </c:pt>
                <c:pt idx="2">
                  <c:v>27.7</c:v>
                </c:pt>
                <c:pt idx="3">
                  <c:v>40.6</c:v>
                </c:pt>
                <c:pt idx="4">
                  <c:v>40.700000000000003</c:v>
                </c:pt>
                <c:pt idx="5">
                  <c:v>48</c:v>
                </c:pt>
                <c:pt idx="6">
                  <c:v>56.6</c:v>
                </c:pt>
                <c:pt idx="7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D7-48B3-8E2F-7C44F4E75723}"/>
            </c:ext>
          </c:extLst>
        </c:ser>
        <c:dLbls/>
        <c:axId val="144947456"/>
        <c:axId val="144961536"/>
      </c:barChart>
      <c:catAx>
        <c:axId val="144947456"/>
        <c:scaling>
          <c:orientation val="minMax"/>
        </c:scaling>
        <c:axPos val="b"/>
        <c:numFmt formatCode="General" sourceLinked="0"/>
        <c:tickLblPos val="nextTo"/>
        <c:crossAx val="144961536"/>
        <c:crosses val="autoZero"/>
        <c:auto val="1"/>
        <c:lblAlgn val="ctr"/>
        <c:lblOffset val="100"/>
      </c:catAx>
      <c:valAx>
        <c:axId val="144961536"/>
        <c:scaling>
          <c:orientation val="minMax"/>
        </c:scaling>
        <c:axPos val="l"/>
        <c:majorGridlines/>
        <c:numFmt formatCode="General" sourceLinked="1"/>
        <c:tickLblPos val="nextTo"/>
        <c:crossAx val="144947456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8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Sheet1!$F$6</c:f>
              <c:strCache>
                <c:ptCount val="1"/>
                <c:pt idx="0">
                  <c:v>percent 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44.2%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B5D-479B-AD3F-EA815DA9A94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41.2%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B5D-479B-AD3F-EA815DA9A94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40.7%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B5D-479B-AD3F-EA815DA9A94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36.2%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B5D-479B-AD3F-EA815DA9A940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Sheet1!$E$7:$E$10</c:f>
              <c:strCache>
                <c:ptCount val="4"/>
                <c:pt idx="0">
                  <c:v>worried  about having enough food</c:v>
                </c:pt>
                <c:pt idx="1">
                  <c:v>go without eating because of shortage </c:v>
                </c:pt>
                <c:pt idx="2">
                  <c:v>reducing foodintake because of shortage </c:v>
                </c:pt>
                <c:pt idx="3">
                  <c:v>asking others because of shortage </c:v>
                </c:pt>
              </c:strCache>
            </c:strRef>
          </c:cat>
          <c:val>
            <c:numRef>
              <c:f>Sheet1!$F$7:$F$10</c:f>
              <c:numCache>
                <c:formatCode>General</c:formatCode>
                <c:ptCount val="4"/>
                <c:pt idx="0">
                  <c:v>44.2</c:v>
                </c:pt>
                <c:pt idx="1">
                  <c:v>41.2</c:v>
                </c:pt>
                <c:pt idx="2">
                  <c:v>40.700000000000003</c:v>
                </c:pt>
                <c:pt idx="3">
                  <c:v>36.200000000000003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7DD-4F09-8337-661473A051E7}"/>
            </c:ext>
          </c:extLst>
        </c:ser>
        <c:dLbls/>
        <c:axId val="145110528"/>
        <c:axId val="145112064"/>
      </c:barChart>
      <c:catAx>
        <c:axId val="145110528"/>
        <c:scaling>
          <c:orientation val="minMax"/>
        </c:scaling>
        <c:axPos val="b"/>
        <c:numFmt formatCode="General" sourceLinked="0"/>
        <c:tickLblPos val="nextTo"/>
        <c:crossAx val="145112064"/>
        <c:crosses val="autoZero"/>
        <c:auto val="1"/>
        <c:lblAlgn val="ctr"/>
        <c:lblOffset val="100"/>
      </c:catAx>
      <c:valAx>
        <c:axId val="145112064"/>
        <c:scaling>
          <c:orientation val="minMax"/>
        </c:scaling>
        <c:delete val="1"/>
        <c:axPos val="l"/>
        <c:numFmt formatCode="General" sourceLinked="1"/>
        <c:tickLblPos val="nextTo"/>
        <c:crossAx val="14511052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[Book1]Sheet1!$H$7</c:f>
              <c:strCache>
                <c:ptCount val="1"/>
                <c:pt idx="0">
                  <c:v>Percent </c:v>
                </c:pt>
              </c:strCache>
            </c:strRef>
          </c:tx>
          <c:explosion val="2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r>
                      <a:rPr lang="en-US" b="1"/>
                      <a:t>69%</a:t>
                    </a:r>
                  </a:p>
                </c:rich>
              </c:tx>
              <c:showVal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104-442C-B312-F323AE57266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3200" b="1" dirty="0"/>
                      <a:t>31%</a:t>
                    </a:r>
                  </a:p>
                </c:rich>
              </c:tx>
              <c:showVal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104-442C-B312-F323AE57266B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[Book1]Sheet1!$G$8:$G$9</c:f>
              <c:strCache>
                <c:ptCount val="2"/>
                <c:pt idx="0">
                  <c:v>Not Addiction </c:v>
                </c:pt>
                <c:pt idx="1">
                  <c:v>Addiction </c:v>
                </c:pt>
              </c:strCache>
            </c:strRef>
          </c:cat>
          <c:val>
            <c:numRef>
              <c:f>[Book1]Sheet1!$H$8:$H$9</c:f>
              <c:numCache>
                <c:formatCode>General</c:formatCode>
                <c:ptCount val="2"/>
                <c:pt idx="0">
                  <c:v>69</c:v>
                </c:pt>
                <c:pt idx="1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104-442C-B312-F323AE57266B}"/>
            </c:ext>
          </c:extLst>
        </c:ser>
        <c:dLbls/>
        <c:firstSliceAng val="0"/>
      </c:pieChart>
    </c:plotArea>
    <c:legend>
      <c:legendPos val="r"/>
    </c:legend>
    <c:plotVisOnly val="1"/>
    <c:dispBlanksAs val="zero"/>
  </c:chart>
  <c:spPr>
    <a:ln>
      <a:noFill/>
    </a:ln>
  </c:sp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4"/>
  <c:chart>
    <c:plotArea>
      <c:layout>
        <c:manualLayout>
          <c:layoutTarget val="inner"/>
          <c:xMode val="edge"/>
          <c:yMode val="edge"/>
          <c:x val="0.17009350393700789"/>
          <c:y val="5.5509186351706034E-2"/>
          <c:w val="0.82990649606299227"/>
          <c:h val="0.71161417322834652"/>
        </c:manualLayout>
      </c:layout>
      <c:barChart>
        <c:barDir val="col"/>
        <c:grouping val="clustered"/>
        <c:ser>
          <c:idx val="0"/>
          <c:order val="0"/>
          <c:dPt>
            <c:idx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87D-433A-95FB-CE258E90335E}"/>
              </c:ext>
            </c:extLst>
          </c:dPt>
          <c:cat>
            <c:strRef>
              <c:f>Sheet1!$L$10:$L$14</c:f>
              <c:strCache>
                <c:ptCount val="5"/>
                <c:pt idx="0">
                  <c:v>Bahir Dar</c:v>
                </c:pt>
                <c:pt idx="1">
                  <c:v>Addis Ababa</c:v>
                </c:pt>
                <c:pt idx="2">
                  <c:v>Assosa</c:v>
                </c:pt>
                <c:pt idx="3">
                  <c:v>Awash</c:v>
                </c:pt>
                <c:pt idx="4">
                  <c:v>Adama</c:v>
                </c:pt>
              </c:strCache>
            </c:strRef>
          </c:cat>
          <c:val>
            <c:numRef>
              <c:f>Sheet1!$M$10:$M$14</c:f>
              <c:numCache>
                <c:formatCode>0%</c:formatCode>
                <c:ptCount val="5"/>
                <c:pt idx="0">
                  <c:v>0.33000000000000007</c:v>
                </c:pt>
                <c:pt idx="1">
                  <c:v>0.21000000000000002</c:v>
                </c:pt>
                <c:pt idx="2">
                  <c:v>0.16</c:v>
                </c:pt>
                <c:pt idx="3">
                  <c:v>0.16</c:v>
                </c:pt>
                <c:pt idx="4">
                  <c:v>0.15000000000000002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87D-433A-95FB-CE258E90335E}"/>
            </c:ext>
          </c:extLst>
        </c:ser>
        <c:dLbls/>
        <c:axId val="145224832"/>
        <c:axId val="145226368"/>
      </c:barChart>
      <c:catAx>
        <c:axId val="145224832"/>
        <c:scaling>
          <c:orientation val="minMax"/>
        </c:scaling>
        <c:axPos val="b"/>
        <c:numFmt formatCode="General" sourceLinked="0"/>
        <c:tickLblPos val="nextTo"/>
        <c:crossAx val="145226368"/>
        <c:crosses val="autoZero"/>
        <c:auto val="1"/>
        <c:lblAlgn val="ctr"/>
        <c:lblOffset val="100"/>
      </c:catAx>
      <c:valAx>
        <c:axId val="145226368"/>
        <c:scaling>
          <c:orientation val="minMax"/>
        </c:scaling>
        <c:axPos val="l"/>
        <c:majorGridlines/>
        <c:numFmt formatCode="0%" sourceLinked="1"/>
        <c:tickLblPos val="nextTo"/>
        <c:crossAx val="14522483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A08F9-00B4-412C-A4D1-4BAC5615799A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5E64E-93B9-46D4-B9C1-4A39AFA93D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1930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Redeem the Generation, Pro-Poor Ethiopia Development Organization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Eshet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Children and Youth Development Organization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FSA, Save Your Holy Land Association, 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Delasalle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Eshet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and Pro-Poor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5E64E-93B9-46D4-B9C1-4A39AFA93D8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9999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on legal and policy directions, behavioural change, service provision and community engagement.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5E64E-93B9-46D4-B9C1-4A39AFA93D8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1051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It refers to summarizing groups of studies, project documents, reports, and polices /strategies. We  also reviewed the 2012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khat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excise tax proclamation and the revised commodity excise tax proclamation. 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these, the qualitative tools will address experts/ professionals, program /project coordinators, CBOs,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members from taskforce to control substance abuse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respective regions as well as from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federal FMHACA (food medicine and health care administration and control authority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religious leaders, experts from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Forum for Social Studies (FSS) and Ethiopian economic association.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5E64E-93B9-46D4-B9C1-4A39AFA93D8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2104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woredas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villages / households were be randomly selected from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kebeles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Lastly, participants at the household level were be randomly selected when there are more than one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khat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users.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5E64E-93B9-46D4-B9C1-4A39AFA93D8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8578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5E64E-93B9-46D4-B9C1-4A39AFA93D8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8619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Others: peer</a:t>
            </a:r>
            <a:r>
              <a:rPr lang="en-US" baseline="0" dirty="0"/>
              <a:t> pressure, media, wrong socialization, testing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5E64E-93B9-46D4-B9C1-4A39AFA93D8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8931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5E64E-93B9-46D4-B9C1-4A39AFA93D8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6744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5E64E-93B9-46D4-B9C1-4A39AFA93D81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2033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Evidence on community intervention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5E64E-93B9-46D4-B9C1-4A39AFA93D81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9526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the government continues to export </a:t>
            </a:r>
            <a:r>
              <a:rPr lang="en-US" dirty="0" err="1"/>
              <a:t>Khat</a:t>
            </a:r>
            <a:r>
              <a:rPr lang="en-US" dirty="0"/>
              <a:t>; </a:t>
            </a:r>
            <a:r>
              <a:rPr lang="en-US" dirty="0" err="1"/>
              <a:t>Khat</a:t>
            </a:r>
            <a:r>
              <a:rPr lang="en-US" dirty="0"/>
              <a:t> growing areas (farms) should be designated separately and who, how, when to grow it and the damage it is resulting on the generation has to be considered.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5E64E-93B9-46D4-B9C1-4A39AFA93D81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5687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00F19-68C2-4068-B59E-157B8A8EA7CA}" type="datetime1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7209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B4940-8D9A-4F4D-894B-1B415A39F129}" type="datetime1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7849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1A301-6DCF-4DC2-8BBB-069AD7187C7B}" type="datetime1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6409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D9381-BF57-4139-9F71-9D8865F5C226}" type="datetime1">
              <a:rPr lang="en-US" smtClean="0"/>
              <a:pPr/>
              <a:t>3/15/2021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1718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F37E-D088-4966-931D-6BB713CCA23F}" type="datetime1">
              <a:rPr lang="en-US" smtClean="0"/>
              <a:pPr/>
              <a:t>3/15/2021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608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D5F8B-9FD7-4F8F-B0A7-7EEDA52AB1D7}" type="datetime1">
              <a:rPr lang="en-US" smtClean="0"/>
              <a:pPr/>
              <a:t>3/15/2021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0721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1625B-2D9A-45E3-9BD8-19961354FAA5}" type="datetime1">
              <a:rPr lang="en-US" smtClean="0"/>
              <a:pPr/>
              <a:t>3/15/2021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1727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EA8C7-FD66-44D8-9DBA-E953116C9D9F}" type="datetime1">
              <a:rPr lang="en-US" smtClean="0"/>
              <a:pPr/>
              <a:t>3/15/2021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300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A86B0-8BB6-42E3-98A7-3321C36C5CC4}" type="datetime1">
              <a:rPr lang="en-US" smtClean="0"/>
              <a:pPr/>
              <a:t>3/15/2021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4164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FED08-6189-4F7A-A3FB-C946D00BA55A}" type="datetime1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830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5EEC-C397-436D-9BF3-D14A276EAE32}" type="datetime1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7684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2A408-1B37-4518-B368-078FAAE108EA}" type="datetime1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2F949-384C-4ECA-853F-F27B15BA0D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579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Table%201_sociodemographic%20characterstics%20of%20participants.docx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1</a:t>
            </a:fld>
            <a:endParaRPr lang="en-US"/>
          </a:p>
        </p:txBody>
      </p:sp>
      <p:grpSp>
        <p:nvGrpSpPr>
          <p:cNvPr id="5" name="Canvas 6"/>
          <p:cNvGrpSpPr/>
          <p:nvPr/>
        </p:nvGrpSpPr>
        <p:grpSpPr>
          <a:xfrm>
            <a:off x="1758225" y="2550637"/>
            <a:ext cx="5486400" cy="3200400"/>
            <a:chOff x="0" y="0"/>
            <a:chExt cx="5486400" cy="32004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5486400" cy="3200400"/>
            </a:xfrm>
            <a:prstGeom prst="rect">
              <a:avLst/>
            </a:prstGeom>
          </p:spPr>
        </p:sp>
        <p:pic>
          <p:nvPicPr>
            <p:cNvPr id="7" name="Picture 6" descr="C:\Users\fisho\Desktop\Picture1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000" y="180000"/>
              <a:ext cx="2486025" cy="7258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7" descr="C:\Users\fisho\Downloads\Telegram Desktop\Publon1.jp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6175" y="885"/>
              <a:ext cx="1514475" cy="15519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Picture 8" descr="C:\Users\fisho\Downloads\Telegram Desktop\cropped-logo.jp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50" y="961980"/>
              <a:ext cx="1514475" cy="1238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 descr="C:\Users\fisho\Downloads\Telegram Desktop\save-your-holy-land-association-syhla-149765.jpg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50" y="2533650"/>
              <a:ext cx="1962150" cy="485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10" descr="C:\Users\fisho\Downloads\Telegram Desktop\FSA.jpg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2350" y="2399325"/>
              <a:ext cx="1924050" cy="76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Picture 11" descr="C:\Users\fisho\Downloads\Telegram Desktop\Propoor.jpg"/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845" y="1103925"/>
              <a:ext cx="1751330" cy="9620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Title 12"/>
          <p:cNvSpPr txBox="1">
            <a:spLocks noGrp="1"/>
          </p:cNvSpPr>
          <p:nvPr>
            <p:ph type="title"/>
          </p:nvPr>
        </p:nvSpPr>
        <p:spPr>
          <a:xfrm>
            <a:off x="228600" y="-115332"/>
            <a:ext cx="8894060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1"/>
                </a:solidFill>
              </a:rPr>
              <a:t/>
            </a:r>
            <a:br>
              <a:rPr lang="en-GB" sz="2800" b="1" dirty="0">
                <a:solidFill>
                  <a:schemeClr val="accent1"/>
                </a:solidFill>
              </a:rPr>
            </a:br>
            <a:r>
              <a:rPr lang="en-GB" sz="3200" b="1" dirty="0">
                <a:solidFill>
                  <a:schemeClr val="accent1"/>
                </a:solidFill>
                <a:latin typeface="Corbel" pitchFamily="34" charset="0"/>
              </a:rPr>
              <a:t>An assessment  on the adverse effects of </a:t>
            </a:r>
            <a:r>
              <a:rPr lang="en-GB" sz="3200" b="1" dirty="0" err="1">
                <a:solidFill>
                  <a:schemeClr val="accent1"/>
                </a:solidFill>
                <a:latin typeface="Corbel" pitchFamily="34" charset="0"/>
              </a:rPr>
              <a:t>Khat</a:t>
            </a:r>
            <a:r>
              <a:rPr lang="en-GB" sz="3200" b="1" dirty="0">
                <a:solidFill>
                  <a:schemeClr val="accent1"/>
                </a:solidFill>
                <a:latin typeface="Corbel" pitchFamily="34" charset="0"/>
              </a:rPr>
              <a:t> in Young people,  Review on the Legal and Policy Frameworks and  Possible Recommendations   </a:t>
            </a:r>
            <a:endParaRPr lang="en-US" sz="2800" b="1" dirty="0">
              <a:solidFill>
                <a:schemeClr val="accent1"/>
              </a:solidFill>
              <a:latin typeface="Corbel" pitchFamily="34" charset="0"/>
            </a:endParaRPr>
          </a:p>
          <a:p>
            <a:endParaRPr lang="en-US" dirty="0"/>
          </a:p>
        </p:txBody>
      </p:sp>
      <p:sp>
        <p:nvSpPr>
          <p:cNvPr id="14" name="Content Placeholder 13"/>
          <p:cNvSpPr txBox="1">
            <a:spLocks noGrp="1"/>
          </p:cNvSpPr>
          <p:nvPr>
            <p:ph idx="1"/>
          </p:nvPr>
        </p:nvSpPr>
        <p:spPr>
          <a:xfrm>
            <a:off x="457200" y="5715000"/>
            <a:ext cx="45522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400" b="1" dirty="0"/>
              <a:t>Validation workshop </a:t>
            </a:r>
          </a:p>
          <a:p>
            <a:pPr marL="0" indent="0" algn="ctr">
              <a:buNone/>
            </a:pPr>
            <a:r>
              <a:rPr lang="en-US" sz="2000" dirty="0"/>
              <a:t> By: </a:t>
            </a:r>
            <a:r>
              <a:rPr lang="en-GB" sz="2000" dirty="0"/>
              <a:t>Aha Psychological Services</a:t>
            </a:r>
          </a:p>
          <a:p>
            <a:pPr marL="400050" lvl="1" indent="0" algn="ctr">
              <a:buNone/>
            </a:pPr>
            <a:r>
              <a:rPr lang="en-GB" sz="2000" dirty="0"/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19200" y="5828325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latin typeface="Corbel" pitchFamily="34" charset="0"/>
              </a:rPr>
              <a:t>October 8 , 2020</a:t>
            </a:r>
          </a:p>
          <a:p>
            <a:pPr algn="r"/>
            <a:r>
              <a:rPr lang="en-GB" dirty="0">
                <a:latin typeface="Corbel" pitchFamily="34" charset="0"/>
              </a:rPr>
              <a:t>Addis Ababa, Ethiopia </a:t>
            </a:r>
            <a:endParaRPr lang="en-US" dirty="0">
              <a:latin typeface="Corbe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0729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944562"/>
          </a:xfrm>
          <a:solidFill>
            <a:schemeClr val="accent2"/>
          </a:solidFill>
        </p:spPr>
        <p:txBody>
          <a:bodyPr/>
          <a:lstStyle/>
          <a:p>
            <a:pPr algn="l"/>
            <a:r>
              <a:rPr lang="en-US" b="1" dirty="0"/>
              <a:t>Introduction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458200" cy="53340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en-US" sz="3300" dirty="0" err="1">
                <a:latin typeface="Corbel" pitchFamily="34" charset="0"/>
              </a:rPr>
              <a:t>Khat</a:t>
            </a:r>
            <a:r>
              <a:rPr lang="en-US" sz="3300" dirty="0">
                <a:latin typeface="Corbel" pitchFamily="34" charset="0"/>
              </a:rPr>
              <a:t> use is very common in Ethiopia (</a:t>
            </a:r>
            <a:r>
              <a:rPr lang="en-US" sz="3300" b="1" dirty="0">
                <a:solidFill>
                  <a:srgbClr val="FF0000"/>
                </a:solidFill>
                <a:latin typeface="Corbel" pitchFamily="34" charset="0"/>
              </a:rPr>
              <a:t>4-64.9%)</a:t>
            </a:r>
          </a:p>
          <a:p>
            <a:r>
              <a:rPr lang="en-US" sz="3300" dirty="0">
                <a:latin typeface="Corbel" pitchFamily="34" charset="0"/>
              </a:rPr>
              <a:t>National prevalence of current use= 16% </a:t>
            </a:r>
          </a:p>
          <a:p>
            <a:r>
              <a:rPr lang="en-US" sz="3300" dirty="0">
                <a:latin typeface="Corbel" pitchFamily="34" charset="0"/>
              </a:rPr>
              <a:t>People use for different reasons;</a:t>
            </a:r>
          </a:p>
          <a:p>
            <a:pPr lvl="1"/>
            <a:r>
              <a:rPr lang="en-US" sz="2400" dirty="0">
                <a:latin typeface="Corbel" pitchFamily="34" charset="0"/>
              </a:rPr>
              <a:t>culture, </a:t>
            </a:r>
          </a:p>
          <a:p>
            <a:pPr lvl="1"/>
            <a:r>
              <a:rPr lang="en-US" sz="2400" dirty="0">
                <a:latin typeface="Corbel" pitchFamily="34" charset="0"/>
              </a:rPr>
              <a:t>recreation, </a:t>
            </a:r>
          </a:p>
          <a:p>
            <a:pPr lvl="1"/>
            <a:r>
              <a:rPr lang="en-US" sz="2400" dirty="0">
                <a:latin typeface="Corbel" pitchFamily="34" charset="0"/>
              </a:rPr>
              <a:t>self-treatment,</a:t>
            </a:r>
          </a:p>
          <a:p>
            <a:pPr lvl="1"/>
            <a:r>
              <a:rPr lang="en-US" sz="2400" dirty="0">
                <a:latin typeface="Corbel" pitchFamily="34" charset="0"/>
              </a:rPr>
              <a:t>functional reasons, </a:t>
            </a:r>
          </a:p>
          <a:p>
            <a:pPr lvl="1"/>
            <a:r>
              <a:rPr lang="en-GB" sz="2400" dirty="0">
                <a:latin typeface="Corbel" pitchFamily="34" charset="0"/>
              </a:rPr>
              <a:t>peer pressure and  socialization</a:t>
            </a:r>
            <a:endParaRPr lang="en-US" sz="2400" dirty="0">
              <a:latin typeface="Corbel" pitchFamily="34" charset="0"/>
            </a:endParaRPr>
          </a:p>
          <a:p>
            <a:r>
              <a:rPr lang="en-US" sz="3300" dirty="0">
                <a:latin typeface="Corbel" pitchFamily="34" charset="0"/>
              </a:rPr>
              <a:t>Associated factors: </a:t>
            </a:r>
          </a:p>
          <a:p>
            <a:pPr lvl="1"/>
            <a:r>
              <a:rPr lang="en-US" sz="2900" b="1" dirty="0">
                <a:solidFill>
                  <a:srgbClr val="FF0000"/>
                </a:solidFill>
                <a:latin typeface="Corbel" pitchFamily="34" charset="0"/>
              </a:rPr>
              <a:t>Being young, male</a:t>
            </a:r>
          </a:p>
          <a:p>
            <a:pPr lvl="1"/>
            <a:r>
              <a:rPr lang="en-GB" sz="2900" b="1" dirty="0">
                <a:solidFill>
                  <a:srgbClr val="FF0000"/>
                </a:solidFill>
                <a:latin typeface="Corbel" pitchFamily="34" charset="0"/>
              </a:rPr>
              <a:t>alcohol drinkers and cigarette smokers </a:t>
            </a:r>
            <a:endParaRPr lang="en-US" sz="2900" b="1" dirty="0">
              <a:solidFill>
                <a:srgbClr val="FF0000"/>
              </a:solidFill>
              <a:latin typeface="Corbel" pitchFamily="34" charset="0"/>
            </a:endParaRPr>
          </a:p>
          <a:p>
            <a:r>
              <a:rPr lang="en-US" sz="3300" dirty="0">
                <a:latin typeface="Corbel" pitchFamily="34" charset="0"/>
              </a:rPr>
              <a:t>The majority, productive age group , seeds of the country </a:t>
            </a:r>
          </a:p>
          <a:p>
            <a:r>
              <a:rPr lang="en-US" sz="3300" dirty="0" err="1">
                <a:latin typeface="Corbel" pitchFamily="34" charset="0"/>
              </a:rPr>
              <a:t>Khat</a:t>
            </a:r>
            <a:r>
              <a:rPr lang="en-US" sz="3300" dirty="0">
                <a:latin typeface="Corbel" pitchFamily="34" charset="0"/>
              </a:rPr>
              <a:t> use  is associated with multiple problems of youths</a:t>
            </a:r>
          </a:p>
          <a:p>
            <a:r>
              <a:rPr lang="en-US" sz="3300" dirty="0">
                <a:latin typeface="Corbel" pitchFamily="34" charset="0"/>
              </a:rPr>
              <a:t>Current </a:t>
            </a:r>
            <a:r>
              <a:rPr lang="en-US" sz="3300" dirty="0" err="1">
                <a:latin typeface="Corbel" pitchFamily="34" charset="0"/>
              </a:rPr>
              <a:t>khat</a:t>
            </a:r>
            <a:r>
              <a:rPr lang="en-US" sz="3300" dirty="0">
                <a:latin typeface="Corbel" pitchFamily="34" charset="0"/>
              </a:rPr>
              <a:t> use at youth age, alter dependency </a:t>
            </a:r>
          </a:p>
          <a:p>
            <a:pPr marL="0" indent="0">
              <a:buNone/>
            </a:pPr>
            <a:endParaRPr lang="en-US" sz="2800" dirty="0">
              <a:latin typeface="Corbel" pitchFamily="34" charset="0"/>
            </a:endParaRPr>
          </a:p>
          <a:p>
            <a:pPr marL="0" indent="0" algn="r">
              <a:buNone/>
            </a:pPr>
            <a:r>
              <a:rPr lang="en-US" sz="2400" dirty="0">
                <a:solidFill>
                  <a:srgbClr val="FF0000"/>
                </a:solidFill>
                <a:latin typeface="Corbel" pitchFamily="34" charset="0"/>
              </a:rPr>
              <a:t>EPHI STEPS Survey, DHS, 2015, </a:t>
            </a:r>
            <a:r>
              <a:rPr lang="en-US" sz="2400" dirty="0" err="1">
                <a:solidFill>
                  <a:srgbClr val="FF0000"/>
                </a:solidFill>
                <a:latin typeface="Corbel" pitchFamily="34" charset="0"/>
              </a:rPr>
              <a:t>Mihretu</a:t>
            </a:r>
            <a:r>
              <a:rPr lang="en-US" sz="2400" dirty="0">
                <a:solidFill>
                  <a:srgbClr val="FF0000"/>
                </a:solidFill>
                <a:latin typeface="Corbel" pitchFamily="34" charset="0"/>
              </a:rPr>
              <a:t> et al., 2017</a:t>
            </a:r>
            <a:r>
              <a:rPr lang="en-US" sz="2400" dirty="0">
                <a:latin typeface="Corbel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9743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944562"/>
          </a:xfrm>
          <a:solidFill>
            <a:schemeClr val="accent2"/>
          </a:solidFill>
        </p:spPr>
        <p:txBody>
          <a:bodyPr/>
          <a:lstStyle/>
          <a:p>
            <a:pPr algn="l"/>
            <a:r>
              <a:rPr lang="en-US" b="1" dirty="0"/>
              <a:t>Introduction</a:t>
            </a:r>
            <a:r>
              <a:rPr lang="en-US" dirty="0"/>
              <a:t> (2)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7886700" cy="57785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9169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63976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Corbel" pitchFamily="34" charset="0"/>
              </a:rPr>
              <a:t>Adverse effects of </a:t>
            </a:r>
            <a:r>
              <a:rPr lang="en-US" dirty="0" err="1">
                <a:latin typeface="Corbel" pitchFamily="34" charset="0"/>
              </a:rPr>
              <a:t>khat</a:t>
            </a:r>
            <a:r>
              <a:rPr lang="en-US" dirty="0">
                <a:latin typeface="Corbel" pitchFamily="34" charset="0"/>
              </a:rPr>
              <a:t>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458200" cy="4983163"/>
          </a:xfrm>
          <a:solidFill>
            <a:schemeClr val="bg2"/>
          </a:solidFill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>
              <a:tabLst>
                <a:tab pos="3319463" algn="l"/>
              </a:tabLst>
            </a:pPr>
            <a:r>
              <a:rPr lang="en-US" sz="2800" dirty="0">
                <a:latin typeface="Corbel" pitchFamily="34" charset="0"/>
              </a:rPr>
              <a:t>Socioeconomic </a:t>
            </a:r>
          </a:p>
          <a:p>
            <a:pPr lvl="1">
              <a:tabLst>
                <a:tab pos="3319463" algn="l"/>
              </a:tabLst>
            </a:pPr>
            <a:r>
              <a:rPr lang="en-US" sz="2400" dirty="0">
                <a:latin typeface="Corbel" pitchFamily="34" charset="0"/>
              </a:rPr>
              <a:t>productivity, </a:t>
            </a:r>
          </a:p>
          <a:p>
            <a:pPr lvl="1">
              <a:tabLst>
                <a:tab pos="3319463" algn="l"/>
              </a:tabLst>
            </a:pPr>
            <a:r>
              <a:rPr lang="en-US" sz="2400" dirty="0">
                <a:latin typeface="Corbel" pitchFamily="34" charset="0"/>
              </a:rPr>
              <a:t>conflict and crime</a:t>
            </a:r>
          </a:p>
          <a:p>
            <a:pPr lvl="1">
              <a:tabLst>
                <a:tab pos="3319463" algn="l"/>
              </a:tabLst>
            </a:pPr>
            <a:r>
              <a:rPr lang="en-US" sz="2400" dirty="0">
                <a:latin typeface="Corbel" pitchFamily="34" charset="0"/>
              </a:rPr>
              <a:t>catalyst for other risky behaviors; </a:t>
            </a:r>
          </a:p>
          <a:p>
            <a:pPr lvl="1">
              <a:tabLst>
                <a:tab pos="3319463" algn="l"/>
              </a:tabLst>
            </a:pPr>
            <a:r>
              <a:rPr lang="en-US" sz="2400" dirty="0">
                <a:latin typeface="Corbel" pitchFamily="34" charset="0"/>
              </a:rPr>
              <a:t>harmful alcohol use and risky sexual behavior </a:t>
            </a:r>
          </a:p>
          <a:p>
            <a:pPr>
              <a:tabLst>
                <a:tab pos="3319463" algn="l"/>
              </a:tabLst>
            </a:pPr>
            <a:r>
              <a:rPr lang="en-US" sz="2800" dirty="0">
                <a:latin typeface="Corbel" pitchFamily="34" charset="0"/>
              </a:rPr>
              <a:t>Mental distress </a:t>
            </a:r>
          </a:p>
          <a:p>
            <a:pPr lvl="1">
              <a:tabLst>
                <a:tab pos="3319463" algn="l"/>
              </a:tabLst>
            </a:pPr>
            <a:r>
              <a:rPr lang="en-US" sz="2400" dirty="0">
                <a:latin typeface="Corbel" pitchFamily="34" charset="0"/>
              </a:rPr>
              <a:t>From common to sever mental illness</a:t>
            </a:r>
          </a:p>
          <a:p>
            <a:pPr>
              <a:tabLst>
                <a:tab pos="3319463" algn="l"/>
              </a:tabLst>
            </a:pPr>
            <a:r>
              <a:rPr lang="en-GB" sz="2800" dirty="0">
                <a:latin typeface="Corbel" pitchFamily="34" charset="0"/>
              </a:rPr>
              <a:t>Sexual dysfunction, sleep disturbance, depressed mood, lethargy and psychological dependence</a:t>
            </a:r>
          </a:p>
          <a:p>
            <a:pPr marL="0" indent="0">
              <a:buNone/>
              <a:tabLst>
                <a:tab pos="3319463" algn="l"/>
              </a:tabLst>
            </a:pPr>
            <a:r>
              <a:rPr lang="en-GB" sz="2400" dirty="0"/>
              <a:t> </a:t>
            </a:r>
            <a:endParaRPr lang="en-US" sz="2400" dirty="0"/>
          </a:p>
          <a:p>
            <a:pPr marL="0" indent="0" algn="r">
              <a:buNone/>
            </a:pPr>
            <a:r>
              <a:rPr lang="en-US" dirty="0"/>
              <a:t>              </a:t>
            </a:r>
            <a:r>
              <a:rPr lang="en-US" sz="2800" dirty="0" err="1">
                <a:solidFill>
                  <a:schemeClr val="accent1"/>
                </a:solidFill>
              </a:rPr>
              <a:t>Admassie</a:t>
            </a:r>
            <a:r>
              <a:rPr lang="en-US" sz="2800" dirty="0">
                <a:solidFill>
                  <a:schemeClr val="accent1"/>
                </a:solidFill>
              </a:rPr>
              <a:t>, 2017</a:t>
            </a:r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7722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639762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Corbel" pitchFamily="34" charset="0"/>
              </a:rPr>
              <a:t>Legal/social  status of </a:t>
            </a:r>
            <a:r>
              <a:rPr lang="en-US" dirty="0" err="1">
                <a:latin typeface="Corbel" pitchFamily="34" charset="0"/>
              </a:rPr>
              <a:t>khat</a:t>
            </a:r>
            <a:r>
              <a:rPr lang="en-US" dirty="0">
                <a:latin typeface="Corbel" pitchFamily="34" charset="0"/>
              </a:rPr>
              <a:t> use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4906963"/>
          </a:xfr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2800" dirty="0">
                <a:latin typeface="Corbel" pitchFamily="34" charset="0"/>
              </a:rPr>
              <a:t>Illegal in many countries (</a:t>
            </a:r>
            <a:r>
              <a:rPr lang="en-US" sz="2800" b="1" dirty="0">
                <a:latin typeface="Corbel" pitchFamily="34" charset="0"/>
              </a:rPr>
              <a:t>Europe, North America and Asia)  including Tanzania, Rwanda  </a:t>
            </a:r>
          </a:p>
          <a:p>
            <a:r>
              <a:rPr lang="en-US" sz="2800" dirty="0">
                <a:latin typeface="Corbel" pitchFamily="34" charset="0"/>
              </a:rPr>
              <a:t>Habitual use in Ethiopia, Djibouti, Somalia, Yemen, Kenya</a:t>
            </a:r>
          </a:p>
          <a:p>
            <a:r>
              <a:rPr lang="en-US" sz="2800" dirty="0">
                <a:latin typeface="Corbel" pitchFamily="34" charset="0"/>
              </a:rPr>
              <a:t>In Ethiopia ; </a:t>
            </a:r>
          </a:p>
          <a:p>
            <a:pPr lvl="1"/>
            <a:r>
              <a:rPr lang="en-US" sz="2400" dirty="0">
                <a:latin typeface="Corbel" pitchFamily="34" charset="0"/>
              </a:rPr>
              <a:t>Different level of political commitment against </a:t>
            </a:r>
            <a:r>
              <a:rPr lang="en-US" sz="2400" dirty="0" err="1">
                <a:latin typeface="Corbel" pitchFamily="34" charset="0"/>
              </a:rPr>
              <a:t>khat</a:t>
            </a:r>
            <a:r>
              <a:rPr lang="en-US" sz="2400" dirty="0">
                <a:latin typeface="Corbel" pitchFamily="34" charset="0"/>
              </a:rPr>
              <a:t> use across regimes </a:t>
            </a:r>
          </a:p>
          <a:p>
            <a:pPr lvl="1">
              <a:buFontTx/>
              <a:buChar char="-"/>
            </a:pPr>
            <a:r>
              <a:rPr lang="en-US" sz="2400" dirty="0">
                <a:latin typeface="Corbel" pitchFamily="34" charset="0"/>
              </a:rPr>
              <a:t>Few public discussions</a:t>
            </a:r>
          </a:p>
          <a:p>
            <a:pPr lvl="1">
              <a:buFontTx/>
              <a:buChar char="-"/>
            </a:pPr>
            <a:r>
              <a:rPr lang="en-US" sz="2400" dirty="0">
                <a:latin typeface="Corbel" pitchFamily="34" charset="0"/>
              </a:rPr>
              <a:t>Some level of  cultural basis </a:t>
            </a:r>
          </a:p>
          <a:p>
            <a:pPr lvl="1">
              <a:buFontTx/>
              <a:buChar char="-"/>
            </a:pPr>
            <a:r>
              <a:rPr lang="en-US" sz="2400" dirty="0">
                <a:latin typeface="Corbel" pitchFamily="34" charset="0"/>
              </a:rPr>
              <a:t>Economic attraction </a:t>
            </a:r>
          </a:p>
          <a:p>
            <a:pPr marL="0" indent="0">
              <a:buNone/>
            </a:pPr>
            <a:r>
              <a:rPr lang="en-US" sz="2800" dirty="0"/>
              <a:t>                                         </a:t>
            </a:r>
            <a:r>
              <a:rPr lang="en-US" sz="2400" dirty="0"/>
              <a:t>Cochrane , 2016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67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1596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Corbel" pitchFamily="34" charset="0"/>
              </a:rPr>
              <a:t>Limitations of the studies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4754563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>
                <a:latin typeface="Corbel" pitchFamily="34" charset="0"/>
              </a:rPr>
              <a:t>Generalizability and explanation power </a:t>
            </a:r>
          </a:p>
          <a:p>
            <a:pPr>
              <a:buFontTx/>
              <a:buChar char="-"/>
            </a:pPr>
            <a:r>
              <a:rPr lang="en-US" sz="2800" dirty="0">
                <a:latin typeface="Corbel" pitchFamily="34" charset="0"/>
              </a:rPr>
              <a:t>Many are case reports, qualitative studies</a:t>
            </a:r>
          </a:p>
          <a:p>
            <a:r>
              <a:rPr lang="en-US" sz="2800" dirty="0">
                <a:latin typeface="Corbel" pitchFamily="34" charset="0"/>
              </a:rPr>
              <a:t>Over emphasis on </a:t>
            </a:r>
            <a:r>
              <a:rPr lang="en-US" sz="2800" dirty="0" err="1">
                <a:latin typeface="Corbel" pitchFamily="34" charset="0"/>
              </a:rPr>
              <a:t>khat</a:t>
            </a:r>
            <a:r>
              <a:rPr lang="en-US" sz="2800" dirty="0">
                <a:latin typeface="Corbel" pitchFamily="34" charset="0"/>
              </a:rPr>
              <a:t> use than </a:t>
            </a:r>
            <a:r>
              <a:rPr lang="en-US" sz="2800" dirty="0" err="1">
                <a:latin typeface="Corbel" pitchFamily="34" charset="0"/>
              </a:rPr>
              <a:t>khat</a:t>
            </a:r>
            <a:r>
              <a:rPr lang="en-US" sz="2800" dirty="0">
                <a:latin typeface="Corbel" pitchFamily="34" charset="0"/>
              </a:rPr>
              <a:t> addiction</a:t>
            </a:r>
          </a:p>
          <a:p>
            <a:r>
              <a:rPr lang="en-US" sz="2800" dirty="0">
                <a:latin typeface="Corbel" pitchFamily="34" charset="0"/>
              </a:rPr>
              <a:t>No comprehensive study</a:t>
            </a:r>
          </a:p>
          <a:p>
            <a:r>
              <a:rPr lang="en-US" sz="2800" dirty="0">
                <a:latin typeface="Corbel" pitchFamily="34" charset="0"/>
              </a:rPr>
              <a:t>Thus has been unable to inform policy  makers  </a:t>
            </a:r>
          </a:p>
          <a:p>
            <a:r>
              <a:rPr lang="en-US" sz="2800" dirty="0">
                <a:latin typeface="Corbel" pitchFamily="34" charset="0"/>
              </a:rPr>
              <a:t>The current assessment is  more comprehensive, able to inform policy makers 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1163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latin typeface="+mn-lt"/>
              </a:rPr>
              <a:t>Objectives  of  this assessment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490696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GB" sz="2800" dirty="0">
                <a:latin typeface="Corbel" pitchFamily="34" charset="0"/>
              </a:rPr>
              <a:t>To assess the psychological, social and economic adverse effects </a:t>
            </a:r>
            <a:r>
              <a:rPr lang="en-US" sz="2800" dirty="0">
                <a:latin typeface="Corbel" pitchFamily="34" charset="0"/>
              </a:rPr>
              <a:t> among Young people (15-29yrs)</a:t>
            </a:r>
          </a:p>
          <a:p>
            <a:r>
              <a:rPr lang="en-GB" sz="2800" dirty="0">
                <a:latin typeface="Corbel" pitchFamily="34" charset="0"/>
              </a:rPr>
              <a:t>To explore the perceived risk of </a:t>
            </a:r>
            <a:r>
              <a:rPr lang="en-GB" sz="2800" dirty="0" err="1">
                <a:latin typeface="Corbel" pitchFamily="34" charset="0"/>
              </a:rPr>
              <a:t>khat</a:t>
            </a:r>
            <a:r>
              <a:rPr lang="en-GB" sz="2800" dirty="0">
                <a:latin typeface="Corbel" pitchFamily="34" charset="0"/>
              </a:rPr>
              <a:t> for novel corona virus transmission </a:t>
            </a:r>
            <a:r>
              <a:rPr lang="en-US" sz="2800" dirty="0">
                <a:latin typeface="Corbel" pitchFamily="34" charset="0"/>
              </a:rPr>
              <a:t>among Young people (15-29yrs)</a:t>
            </a:r>
          </a:p>
          <a:p>
            <a:pPr lvl="0"/>
            <a:r>
              <a:rPr lang="en-GB" sz="2800" dirty="0">
                <a:latin typeface="Corbel" pitchFamily="34" charset="0"/>
              </a:rPr>
              <a:t>To review legal and policy frameworks </a:t>
            </a:r>
            <a:r>
              <a:rPr lang="en-US" sz="2800" dirty="0">
                <a:latin typeface="Corbel" pitchFamily="34" charset="0"/>
              </a:rPr>
              <a:t> </a:t>
            </a:r>
          </a:p>
          <a:p>
            <a:pPr lvl="0"/>
            <a:r>
              <a:rPr lang="en-GB" sz="2800" dirty="0">
                <a:latin typeface="Corbel" pitchFamily="34" charset="0"/>
              </a:rPr>
              <a:t>To assess availability and quality of services </a:t>
            </a:r>
            <a:r>
              <a:rPr lang="en-US" sz="2800" dirty="0">
                <a:latin typeface="Corbel" pitchFamily="34" charset="0"/>
              </a:rPr>
              <a:t>for people with problems from </a:t>
            </a:r>
            <a:r>
              <a:rPr lang="en-US" sz="2800" dirty="0" err="1">
                <a:latin typeface="Corbel" pitchFamily="34" charset="0"/>
              </a:rPr>
              <a:t>khat</a:t>
            </a:r>
            <a:r>
              <a:rPr lang="en-US" sz="2800" dirty="0">
                <a:latin typeface="Corbel" pitchFamily="34" charset="0"/>
              </a:rPr>
              <a:t> use </a:t>
            </a:r>
          </a:p>
          <a:p>
            <a:pPr lvl="0"/>
            <a:r>
              <a:rPr lang="en-GB" sz="2800" dirty="0">
                <a:latin typeface="Corbel" pitchFamily="34" charset="0"/>
              </a:rPr>
              <a:t>To forward possible recommendations </a:t>
            </a:r>
            <a:endParaRPr lang="en-US" sz="2800" dirty="0">
              <a:latin typeface="Corbe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501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868362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>
                <a:latin typeface="Corbel" pitchFamily="34" charset="0"/>
              </a:rPr>
              <a:t>Conceptual framework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338" y="1447800"/>
            <a:ext cx="9023662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324600" y="3200400"/>
            <a:ext cx="1600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Economic impacts </a:t>
            </a:r>
          </a:p>
        </p:txBody>
      </p:sp>
    </p:spTree>
    <p:extLst>
      <p:ext uri="{BB962C8B-B14F-4D97-AF65-F5344CB8AC3E}">
        <p14:creationId xmlns:p14="http://schemas.microsoft.com/office/powerpoint/2010/main" xmlns="" val="2281748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82000" cy="6096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Corbel" pitchFamily="34" charset="0"/>
              </a:rPr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525963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2800" dirty="0">
                <a:latin typeface="Corbel" pitchFamily="34" charset="0"/>
              </a:rPr>
              <a:t>Qualitative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latin typeface="Corbel" pitchFamily="34" charset="0"/>
              </a:rPr>
              <a:t>Desk review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>
                <a:latin typeface="Corbel" pitchFamily="34" charset="0"/>
              </a:rPr>
              <a:t>Key Informant Interview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>
                <a:latin typeface="Corbel" pitchFamily="34" charset="0"/>
              </a:rPr>
              <a:t>Group Interview (3 to 4) </a:t>
            </a:r>
            <a:endParaRPr lang="en-US" sz="2400" dirty="0">
              <a:latin typeface="Corbel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latin typeface="Corbel" pitchFamily="34" charset="0"/>
              </a:rPr>
              <a:t>In-depth interview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>
                <a:latin typeface="Corbel" pitchFamily="34" charset="0"/>
              </a:rPr>
              <a:t>Observation checklists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410200" y="1600200"/>
            <a:ext cx="3276600" cy="45259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latin typeface="Corbel" pitchFamily="34" charset="0"/>
              </a:rPr>
              <a:t>Quantitative (cross sectional) </a:t>
            </a:r>
          </a:p>
          <a:p>
            <a:pPr marL="0" indent="0">
              <a:buNone/>
            </a:pPr>
            <a:r>
              <a:rPr lang="en-US" sz="2800" dirty="0">
                <a:latin typeface="Corbel" pitchFamily="34" charset="0"/>
              </a:rPr>
              <a:t>- Demographic data</a:t>
            </a:r>
          </a:p>
          <a:p>
            <a:pPr marL="0" indent="0">
              <a:buNone/>
            </a:pPr>
            <a:r>
              <a:rPr lang="en-US" sz="2800" dirty="0">
                <a:latin typeface="Corbel" pitchFamily="34" charset="0"/>
              </a:rPr>
              <a:t>- Socioeconomic data</a:t>
            </a:r>
          </a:p>
          <a:p>
            <a:pPr>
              <a:buFontTx/>
              <a:buChar char="-"/>
            </a:pPr>
            <a:r>
              <a:rPr lang="en-US" sz="2800" dirty="0">
                <a:latin typeface="Corbel" pitchFamily="34" charset="0"/>
              </a:rPr>
              <a:t>Patterns of </a:t>
            </a:r>
            <a:r>
              <a:rPr lang="en-US" sz="2800" dirty="0" err="1">
                <a:latin typeface="Corbel" pitchFamily="34" charset="0"/>
              </a:rPr>
              <a:t>khat</a:t>
            </a:r>
            <a:r>
              <a:rPr lang="en-US" sz="2800" dirty="0">
                <a:latin typeface="Corbel" pitchFamily="34" charset="0"/>
              </a:rPr>
              <a:t> use</a:t>
            </a:r>
          </a:p>
          <a:p>
            <a:pPr>
              <a:buFontTx/>
              <a:buChar char="-"/>
            </a:pPr>
            <a:r>
              <a:rPr lang="en-US" sz="2800" dirty="0" err="1">
                <a:latin typeface="Corbel" pitchFamily="34" charset="0"/>
              </a:rPr>
              <a:t>Khat</a:t>
            </a:r>
            <a:r>
              <a:rPr lang="en-US" sz="2800" dirty="0">
                <a:latin typeface="Corbel" pitchFamily="34" charset="0"/>
              </a:rPr>
              <a:t> addiction</a:t>
            </a:r>
          </a:p>
          <a:p>
            <a:pPr>
              <a:buFontTx/>
              <a:buChar char="-"/>
            </a:pPr>
            <a:r>
              <a:rPr lang="en-GB" sz="2800" dirty="0">
                <a:latin typeface="Corbel" pitchFamily="34" charset="0"/>
              </a:rPr>
              <a:t>Psychological Distress </a:t>
            </a:r>
          </a:p>
          <a:p>
            <a:pPr>
              <a:buFontTx/>
              <a:buChar char="-"/>
            </a:pPr>
            <a:r>
              <a:rPr lang="en-GB" sz="2800" dirty="0">
                <a:latin typeface="Corbel" pitchFamily="34" charset="0"/>
              </a:rPr>
              <a:t>Motivation &amp; purpose in life</a:t>
            </a:r>
          </a:p>
          <a:p>
            <a:pPr>
              <a:buFontTx/>
              <a:buChar char="-"/>
            </a:pPr>
            <a:r>
              <a:rPr lang="en-GB" sz="2800" dirty="0">
                <a:latin typeface="Corbel" pitchFamily="34" charset="0"/>
              </a:rPr>
              <a:t>Food insecurity</a:t>
            </a:r>
          </a:p>
          <a:p>
            <a:pPr>
              <a:buFontTx/>
              <a:buChar char="-"/>
            </a:pPr>
            <a:r>
              <a:rPr lang="en-US" sz="2800" dirty="0">
                <a:latin typeface="Corbel" pitchFamily="34" charset="0"/>
              </a:rPr>
              <a:t>Alcohol drinking and cigarette smoking </a:t>
            </a:r>
          </a:p>
          <a:p>
            <a:endParaRPr lang="en-GB" b="1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51155" y="953869"/>
            <a:ext cx="6400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      </a:t>
            </a:r>
            <a:r>
              <a:rPr lang="en-US" sz="2800" b="1" dirty="0">
                <a:latin typeface="Corbel" pitchFamily="34" charset="0"/>
              </a:rPr>
              <a:t>Mixed approach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350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rbel" pitchFamily="34" charset="0"/>
              </a:rPr>
              <a:t>Sampling and sample size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39" y="1066800"/>
            <a:ext cx="8814262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11628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study settings and samples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6787" y="1701006"/>
            <a:ext cx="7210425" cy="432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3379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 dirty="0"/>
              <a:t>Participants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2511052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33905699"/>
              </p:ext>
            </p:extLst>
          </p:nvPr>
        </p:nvGraphicFramePr>
        <p:xfrm>
          <a:off x="152400" y="1676400"/>
          <a:ext cx="45720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15000" y="1860176"/>
            <a:ext cx="3276600" cy="397031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Qualitative study (n=87)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Youth leaders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Religious and CBO leaders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NGOs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GO officials and politicians 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Experts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400" y="1464095"/>
            <a:ext cx="83058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Corbel" pitchFamily="34" charset="0"/>
              </a:rPr>
              <a:t>Quantitative (n=1114)</a:t>
            </a:r>
            <a:endParaRPr lang="en-US" dirty="0">
              <a:latin typeface="Corbe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665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921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rbel" pitchFamily="34" charset="0"/>
              </a:rPr>
              <a:t>Data collection and quality assurance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  <a:solidFill>
            <a:schemeClr val="bg2"/>
          </a:solidFill>
        </p:spPr>
        <p:txBody>
          <a:bodyPr/>
          <a:lstStyle/>
          <a:p>
            <a:r>
              <a:rPr lang="en-GB" dirty="0">
                <a:latin typeface="Corbel" pitchFamily="34" charset="0"/>
              </a:rPr>
              <a:t>5 core team members</a:t>
            </a:r>
          </a:p>
          <a:p>
            <a:r>
              <a:rPr lang="en-GB" dirty="0">
                <a:latin typeface="Corbel" pitchFamily="34" charset="0"/>
              </a:rPr>
              <a:t>5 supervisors</a:t>
            </a:r>
          </a:p>
          <a:p>
            <a:r>
              <a:rPr lang="en-GB" dirty="0">
                <a:latin typeface="Corbel" pitchFamily="34" charset="0"/>
              </a:rPr>
              <a:t>25 enumerators (5 per city) </a:t>
            </a:r>
          </a:p>
          <a:p>
            <a:r>
              <a:rPr lang="en-GB" dirty="0">
                <a:latin typeface="Corbel" pitchFamily="34" charset="0"/>
              </a:rPr>
              <a:t>Training and supervision </a:t>
            </a:r>
          </a:p>
          <a:p>
            <a:r>
              <a:rPr lang="en-GB" dirty="0">
                <a:solidFill>
                  <a:schemeClr val="accent1"/>
                </a:solidFill>
                <a:latin typeface="Corbel" pitchFamily="34" charset="0"/>
              </a:rPr>
              <a:t>Triangulation </a:t>
            </a:r>
          </a:p>
          <a:p>
            <a:r>
              <a:rPr lang="en-GB" dirty="0">
                <a:solidFill>
                  <a:schemeClr val="accent1"/>
                </a:solidFill>
                <a:latin typeface="Corbel" pitchFamily="34" charset="0"/>
              </a:rPr>
              <a:t>Pretested </a:t>
            </a:r>
          </a:p>
          <a:p>
            <a:r>
              <a:rPr lang="en-GB" dirty="0">
                <a:solidFill>
                  <a:schemeClr val="accent1"/>
                </a:solidFill>
                <a:latin typeface="Corbel" pitchFamily="34" charset="0"/>
              </a:rPr>
              <a:t>Audio-tape recording 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958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dirty="0">
                <a:latin typeface="Corbel" pitchFamily="34" charset="0"/>
              </a:rPr>
              <a:t>Data analysis and presentation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/>
          <a:lstStyle/>
          <a:p>
            <a:r>
              <a:rPr lang="en-US" dirty="0">
                <a:latin typeface="Corbel" pitchFamily="34" charset="0"/>
              </a:rPr>
              <a:t>Thematic analysis </a:t>
            </a:r>
          </a:p>
          <a:p>
            <a:r>
              <a:rPr lang="en-US" dirty="0">
                <a:latin typeface="Corbel" pitchFamily="34" charset="0"/>
              </a:rPr>
              <a:t>Descriptive and Inferential statistics</a:t>
            </a:r>
          </a:p>
          <a:p>
            <a:r>
              <a:rPr lang="en-US" dirty="0">
                <a:latin typeface="Corbel" pitchFamily="34" charset="0"/>
              </a:rPr>
              <a:t>Use of computer soft ware packages/SPSS-22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172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020762"/>
          </a:xfrm>
          <a:solidFill>
            <a:schemeClr val="bg2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>
                <a:latin typeface="Corbel" pitchFamily="34" charset="0"/>
              </a:rPr>
              <a:t>Ethical considerations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latin typeface="Corbel" pitchFamily="34" charset="0"/>
              </a:rPr>
              <a:t>Approval and letters of cooperation from respective administrations </a:t>
            </a:r>
          </a:p>
          <a:p>
            <a:pPr lvl="0"/>
            <a:r>
              <a:rPr lang="en-US" dirty="0">
                <a:latin typeface="Corbel" pitchFamily="34" charset="0"/>
              </a:rPr>
              <a:t>Informed Consent</a:t>
            </a:r>
          </a:p>
          <a:p>
            <a:pPr lvl="0"/>
            <a:r>
              <a:rPr lang="en-US" dirty="0">
                <a:latin typeface="Corbel" pitchFamily="34" charset="0"/>
              </a:rPr>
              <a:t>Confidentiality </a:t>
            </a:r>
          </a:p>
          <a:p>
            <a:r>
              <a:rPr lang="en-GB" dirty="0">
                <a:latin typeface="Corbel" pitchFamily="34" charset="0"/>
              </a:rPr>
              <a:t>Anonymity</a:t>
            </a:r>
          </a:p>
          <a:p>
            <a:r>
              <a:rPr lang="en-GB" dirty="0">
                <a:latin typeface="Corbel" pitchFamily="34" charset="0"/>
              </a:rPr>
              <a:t>COVID-19 precautions </a:t>
            </a:r>
            <a:endParaRPr lang="en-US" dirty="0">
              <a:latin typeface="Corbe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844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l"/>
            <a:r>
              <a:rPr lang="en-US" dirty="0">
                <a:latin typeface="Corbel" pitchFamily="34" charset="0"/>
              </a:rPr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2800" dirty="0">
                <a:latin typeface="Corbel" pitchFamily="34" charset="0"/>
              </a:rPr>
              <a:t>Socio-demographic reports </a:t>
            </a:r>
          </a:p>
          <a:p>
            <a:pPr lvl="1"/>
            <a:r>
              <a:rPr lang="en-US" sz="2400" dirty="0">
                <a:latin typeface="Corbel" pitchFamily="34" charset="0"/>
              </a:rPr>
              <a:t>Female= 212(19%)</a:t>
            </a:r>
          </a:p>
          <a:p>
            <a:pPr lvl="1"/>
            <a:r>
              <a:rPr lang="en-US" sz="2400" dirty="0">
                <a:latin typeface="Corbel" pitchFamily="34" charset="0"/>
              </a:rPr>
              <a:t>PWD= 45(4%)</a:t>
            </a:r>
          </a:p>
          <a:p>
            <a:pPr lvl="1"/>
            <a:r>
              <a:rPr lang="en-US" sz="2400" dirty="0">
                <a:latin typeface="Corbel" pitchFamily="34" charset="0"/>
              </a:rPr>
              <a:t>Unmarried = 790(70%)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  <a:latin typeface="Corbel" pitchFamily="34" charset="0"/>
              </a:rPr>
              <a:t>Divorced =8.6%</a:t>
            </a:r>
          </a:p>
          <a:p>
            <a:pPr lvl="1"/>
            <a:r>
              <a:rPr lang="en-US" sz="2400" dirty="0">
                <a:latin typeface="Corbel" pitchFamily="34" charset="0"/>
              </a:rPr>
              <a:t>College/TVET and above 156(14%) </a:t>
            </a:r>
          </a:p>
          <a:p>
            <a:pPr lvl="1"/>
            <a:r>
              <a:rPr lang="en-US" sz="2400" dirty="0">
                <a:latin typeface="Corbel" pitchFamily="34" charset="0"/>
              </a:rPr>
              <a:t>Employed=223 (20%)</a:t>
            </a:r>
          </a:p>
          <a:p>
            <a:r>
              <a:rPr lang="en-US" dirty="0">
                <a:hlinkClick r:id="rId2" action="ppaction://hlinkfile"/>
              </a:rPr>
              <a:t>Table 1_sociodemographic characteristics of participants.docx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564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4648200" cy="5334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Corbel" pitchFamily="34" charset="0"/>
              </a:rPr>
              <a:t>Reasons for </a:t>
            </a:r>
            <a:r>
              <a:rPr lang="en-US" dirty="0" err="1">
                <a:latin typeface="Corbel" pitchFamily="34" charset="0"/>
              </a:rPr>
              <a:t>khat</a:t>
            </a:r>
            <a:r>
              <a:rPr lang="en-US" dirty="0">
                <a:latin typeface="Corbel" pitchFamily="34" charset="0"/>
              </a:rPr>
              <a:t> 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026" name="Picture 2" descr="Khat an Increasing Problem for Ethiopian Youth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666" r="18771" b="23958"/>
          <a:stretch/>
        </p:blipFill>
        <p:spPr bwMode="auto">
          <a:xfrm>
            <a:off x="4249189" y="0"/>
            <a:ext cx="532851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194202"/>
            <a:ext cx="7239000" cy="3663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13" y="914400"/>
            <a:ext cx="47160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Wrong life style choice/</a:t>
            </a:r>
            <a:r>
              <a:rPr lang="en-US" sz="2000" dirty="0" err="1">
                <a:latin typeface="Corbel" pitchFamily="34" charset="0"/>
              </a:rPr>
              <a:t>የቃመ</a:t>
            </a:r>
            <a:r>
              <a:rPr lang="en-US" sz="2000" dirty="0">
                <a:latin typeface="Corbel" pitchFamily="34" charset="0"/>
              </a:rPr>
              <a:t> </a:t>
            </a:r>
            <a:r>
              <a:rPr lang="en-US" sz="2000" dirty="0" err="1">
                <a:latin typeface="Corbel" pitchFamily="34" charset="0"/>
              </a:rPr>
              <a:t>ተጠቀመ</a:t>
            </a:r>
            <a:r>
              <a:rPr lang="en-US" sz="2000" dirty="0">
                <a:latin typeface="Corbel" pitchFamily="34" charset="0"/>
              </a:rPr>
              <a:t> </a:t>
            </a:r>
            <a:r>
              <a:rPr lang="en-US" sz="2000" dirty="0" err="1">
                <a:latin typeface="Corbel" pitchFamily="34" charset="0"/>
              </a:rPr>
              <a:t>ያልቃመ</a:t>
            </a:r>
            <a:r>
              <a:rPr lang="en-US" sz="2000" dirty="0">
                <a:latin typeface="Corbel" pitchFamily="34" charset="0"/>
              </a:rPr>
              <a:t> </a:t>
            </a:r>
            <a:r>
              <a:rPr lang="en-US" sz="2000" dirty="0" err="1">
                <a:latin typeface="Corbel" pitchFamily="34" charset="0"/>
              </a:rPr>
              <a:t>ተለቀመ</a:t>
            </a:r>
            <a:endParaRPr lang="en-US" sz="2000" dirty="0">
              <a:latin typeface="Corbe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Peer-pressure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Availability of </a:t>
            </a:r>
            <a:r>
              <a:rPr lang="en-US" sz="2000" dirty="0" err="1">
                <a:latin typeface="Corbel" pitchFamily="34" charset="0"/>
              </a:rPr>
              <a:t>Khat</a:t>
            </a:r>
            <a:r>
              <a:rPr lang="en-US" sz="2000" dirty="0">
                <a:latin typeface="Corbel" pitchFamily="34" charset="0"/>
              </a:rPr>
              <a:t>/where there is no fire there is no smoke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Perceived medical benefits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Curiosity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Parenting style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Corbel" pitchFamily="34" charset="0"/>
              </a:rPr>
              <a:t>Suppressing hunger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2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563562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err="1">
                <a:latin typeface="Corbel" pitchFamily="34" charset="0"/>
              </a:rPr>
              <a:t>Khat</a:t>
            </a:r>
            <a:r>
              <a:rPr lang="en-US" dirty="0">
                <a:latin typeface="Corbel" pitchFamily="34" charset="0"/>
              </a:rPr>
              <a:t> trend across time (1)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err="1">
                <a:latin typeface="Corbel" pitchFamily="34" charset="0"/>
                <a:cs typeface="Times New Roman" pitchFamily="18" charset="0"/>
              </a:rPr>
              <a:t>Khat</a:t>
            </a:r>
            <a:r>
              <a:rPr lang="en-US" dirty="0">
                <a:latin typeface="Corbel" pitchFamily="34" charset="0"/>
                <a:cs typeface="Times New Roman" pitchFamily="18" charset="0"/>
              </a:rPr>
              <a:t> consumption is </a:t>
            </a:r>
            <a:r>
              <a:rPr lang="en-US" b="1" dirty="0">
                <a:solidFill>
                  <a:srgbClr val="FF0000"/>
                </a:solidFill>
                <a:latin typeface="Corbel" pitchFamily="34" charset="0"/>
                <a:cs typeface="Times New Roman" pitchFamily="18" charset="0"/>
              </a:rPr>
              <a:t>increasing alarmingly 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>
                <a:latin typeface="Corbel" pitchFamily="34" charset="0"/>
                <a:cs typeface="Times New Roman" pitchFamily="18" charset="0"/>
              </a:rPr>
              <a:t>Many </a:t>
            </a:r>
            <a:r>
              <a:rPr lang="en-US" dirty="0">
                <a:solidFill>
                  <a:srgbClr val="FF0000"/>
                </a:solidFill>
                <a:latin typeface="Corbel" pitchFamily="34" charset="0"/>
                <a:cs typeface="Times New Roman" pitchFamily="18" charset="0"/>
              </a:rPr>
              <a:t>students</a:t>
            </a:r>
            <a:r>
              <a:rPr lang="en-US" dirty="0">
                <a:latin typeface="Corbel" pitchFamily="34" charset="0"/>
                <a:cs typeface="Times New Roman" pitchFamily="18" charset="0"/>
              </a:rPr>
              <a:t> chew (8%, excluding dropouts)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>
                <a:latin typeface="Corbel" pitchFamily="34" charset="0"/>
                <a:cs typeface="Times New Roman" pitchFamily="18" charset="0"/>
              </a:rPr>
              <a:t>Increased acceptability, </a:t>
            </a:r>
            <a:r>
              <a:rPr lang="en-US" b="1" dirty="0">
                <a:solidFill>
                  <a:srgbClr val="FF0000"/>
                </a:solidFill>
                <a:latin typeface="Corbel" pitchFamily="34" charset="0"/>
                <a:cs typeface="Times New Roman" pitchFamily="18" charset="0"/>
              </a:rPr>
              <a:t>but  81% endorsed the harms over the benefits </a:t>
            </a:r>
          </a:p>
          <a:p>
            <a:pPr marL="857250" lvl="2" indent="-457200">
              <a:buFont typeface="Wingdings" panose="05000000000000000000" pitchFamily="2" charset="2"/>
              <a:buChar char="ü"/>
            </a:pPr>
            <a:r>
              <a:rPr lang="en-US" i="1" dirty="0">
                <a:solidFill>
                  <a:srgbClr val="0070C0"/>
                </a:solidFill>
                <a:latin typeface="Corbel" pitchFamily="34" charset="0"/>
                <a:cs typeface="Times New Roman" pitchFamily="18" charset="0"/>
              </a:rPr>
              <a:t>Early in the morning when they [youths] wake up, 	chewing </a:t>
            </a:r>
            <a:r>
              <a:rPr lang="en-US" i="1" dirty="0" err="1">
                <a:solidFill>
                  <a:srgbClr val="0070C0"/>
                </a:solidFill>
                <a:latin typeface="Corbel" pitchFamily="34" charset="0"/>
                <a:cs typeface="Times New Roman" pitchFamily="18" charset="0"/>
              </a:rPr>
              <a:t>Khat</a:t>
            </a:r>
            <a:r>
              <a:rPr lang="en-US" i="1" dirty="0">
                <a:solidFill>
                  <a:srgbClr val="0070C0"/>
                </a:solidFill>
                <a:latin typeface="Corbel" pitchFamily="34" charset="0"/>
                <a:cs typeface="Times New Roman" pitchFamily="18" charset="0"/>
              </a:rPr>
              <a:t> has become a routine, even before doing anything. </a:t>
            </a:r>
            <a:r>
              <a:rPr lang="en-US" i="1" dirty="0">
                <a:latin typeface="Corbel" pitchFamily="34" charset="0"/>
                <a:cs typeface="Times New Roman" pitchFamily="18" charset="0"/>
              </a:rPr>
              <a:t>Police officer, Awash</a:t>
            </a:r>
          </a:p>
          <a:p>
            <a:pPr marL="714375" lvl="2" indent="-314325">
              <a:buFont typeface="Wingdings" panose="05000000000000000000" pitchFamily="2" charset="2"/>
              <a:buChar char="ü"/>
              <a:tabLst>
                <a:tab pos="901700" algn="l"/>
              </a:tabLst>
            </a:pPr>
            <a:r>
              <a:rPr lang="en-US" dirty="0">
                <a:solidFill>
                  <a:srgbClr val="0070C0"/>
                </a:solidFill>
                <a:latin typeface="Corbel" pitchFamily="34" charset="0"/>
                <a:cs typeface="Times New Roman" pitchFamily="18" charset="0"/>
              </a:rPr>
              <a:t>Another participant from Addis Ababa said;</a:t>
            </a:r>
          </a:p>
          <a:p>
            <a:pPr marL="0" lvl="1" indent="0">
              <a:buNone/>
            </a:pPr>
            <a:r>
              <a:rPr lang="en-US" dirty="0">
                <a:solidFill>
                  <a:srgbClr val="0070C0"/>
                </a:solidFill>
                <a:latin typeface="Corbel" pitchFamily="34" charset="0"/>
                <a:cs typeface="Times New Roman" pitchFamily="18" charset="0"/>
              </a:rPr>
              <a:t>                    </a:t>
            </a:r>
            <a:r>
              <a:rPr lang="en-US" i="1" dirty="0">
                <a:solidFill>
                  <a:srgbClr val="0070C0"/>
                </a:solidFill>
                <a:latin typeface="Corbel" pitchFamily="34" charset="0"/>
                <a:cs typeface="Times New Roman" pitchFamily="18" charset="0"/>
              </a:rPr>
              <a:t>for us, </a:t>
            </a:r>
            <a:r>
              <a:rPr lang="en-US" i="1" dirty="0" err="1">
                <a:solidFill>
                  <a:srgbClr val="0070C0"/>
                </a:solidFill>
                <a:latin typeface="Corbel" pitchFamily="34" charset="0"/>
                <a:cs typeface="Times New Roman" pitchFamily="18" charset="0"/>
              </a:rPr>
              <a:t>Khat</a:t>
            </a:r>
            <a:r>
              <a:rPr lang="en-US" i="1" dirty="0">
                <a:solidFill>
                  <a:srgbClr val="0070C0"/>
                </a:solidFill>
                <a:latin typeface="Corbel" pitchFamily="34" charset="0"/>
                <a:cs typeface="Times New Roman" pitchFamily="18" charset="0"/>
              </a:rPr>
              <a:t> is like a bread or ‘</a:t>
            </a:r>
            <a:r>
              <a:rPr lang="en-US" i="1" dirty="0" err="1">
                <a:solidFill>
                  <a:srgbClr val="0070C0"/>
                </a:solidFill>
                <a:latin typeface="Corbel" pitchFamily="34" charset="0"/>
                <a:cs typeface="Times New Roman" pitchFamily="18" charset="0"/>
              </a:rPr>
              <a:t>Shiro</a:t>
            </a:r>
            <a:r>
              <a:rPr lang="en-US" i="1" dirty="0">
                <a:solidFill>
                  <a:srgbClr val="0070C0"/>
                </a:solidFill>
                <a:latin typeface="Corbel" pitchFamily="34" charset="0"/>
                <a:cs typeface="Times New Roman" pitchFamily="18" charset="0"/>
              </a:rPr>
              <a:t>’.</a:t>
            </a:r>
          </a:p>
          <a:p>
            <a:pPr marL="0" lvl="1" indent="0">
              <a:buNone/>
            </a:pPr>
            <a:r>
              <a:rPr lang="en-US" i="1" dirty="0">
                <a:solidFill>
                  <a:srgbClr val="0070C0"/>
                </a:solidFill>
                <a:latin typeface="Corbel" pitchFamily="34" charset="0"/>
                <a:cs typeface="Times New Roman" pitchFamily="18" charset="0"/>
              </a:rPr>
              <a:t>                       </a:t>
            </a:r>
            <a:r>
              <a:rPr lang="en-US" sz="2400" i="1" dirty="0">
                <a:latin typeface="Corbel" pitchFamily="34" charset="0"/>
                <a:cs typeface="Times New Roman" pitchFamily="18" charset="0"/>
              </a:rPr>
              <a:t>A youth from </a:t>
            </a:r>
            <a:r>
              <a:rPr lang="en-US" sz="2400" i="1" dirty="0" err="1">
                <a:latin typeface="Corbel" pitchFamily="34" charset="0"/>
                <a:cs typeface="Times New Roman" pitchFamily="18" charset="0"/>
              </a:rPr>
              <a:t>Adama</a:t>
            </a:r>
            <a:endParaRPr lang="en-US" sz="2400" dirty="0">
              <a:latin typeface="Corbel" pitchFamily="34" charset="0"/>
              <a:cs typeface="Times New Roman" pitchFamily="18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dirty="0"/>
          </a:p>
          <a:p>
            <a:pPr marL="342900" lvl="1" indent="-342900">
              <a:buFont typeface="Arial" pitchFamily="34" charset="0"/>
              <a:buChar char="•"/>
            </a:pP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777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563562"/>
          </a:xfrm>
          <a:solidFill>
            <a:schemeClr val="accent3"/>
          </a:solidFill>
        </p:spPr>
        <p:txBody>
          <a:bodyPr>
            <a:normAutofit fontScale="90000"/>
          </a:bodyPr>
          <a:lstStyle/>
          <a:p>
            <a:r>
              <a:rPr lang="en-US" dirty="0" err="1"/>
              <a:t>Khat</a:t>
            </a:r>
            <a:r>
              <a:rPr lang="en-US" dirty="0"/>
              <a:t> use across time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5486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latin typeface="Corbel" pitchFamily="34" charset="0"/>
              </a:rPr>
              <a:t> </a:t>
            </a:r>
            <a:r>
              <a:rPr lang="en-US" i="1" dirty="0">
                <a:latin typeface="Corbel" pitchFamily="34" charset="0"/>
              </a:rPr>
              <a:t>   </a:t>
            </a:r>
            <a:r>
              <a:rPr lang="en-US" sz="2800" i="1" dirty="0">
                <a:solidFill>
                  <a:schemeClr val="accent1"/>
                </a:solidFill>
                <a:latin typeface="Corbel" pitchFamily="34" charset="0"/>
              </a:rPr>
              <a:t>In past time, </a:t>
            </a:r>
            <a:r>
              <a:rPr lang="en-US" sz="2800" i="1" dirty="0" err="1">
                <a:solidFill>
                  <a:schemeClr val="accent1"/>
                </a:solidFill>
                <a:latin typeface="Corbel" pitchFamily="34" charset="0"/>
              </a:rPr>
              <a:t>Khat</a:t>
            </a:r>
            <a:r>
              <a:rPr lang="en-US" sz="2800" i="1" dirty="0">
                <a:solidFill>
                  <a:schemeClr val="accent1"/>
                </a:solidFill>
                <a:latin typeface="Corbel" pitchFamily="34" charset="0"/>
              </a:rPr>
              <a:t> use among children was </a:t>
            </a:r>
            <a:r>
              <a:rPr lang="en-US" sz="2800" b="1" i="1" dirty="0">
                <a:solidFill>
                  <a:schemeClr val="accent1"/>
                </a:solidFill>
                <a:latin typeface="Corbel" pitchFamily="34" charset="0"/>
              </a:rPr>
              <a:t>a taboo</a:t>
            </a:r>
            <a:r>
              <a:rPr lang="en-US" sz="2800" i="1" dirty="0">
                <a:solidFill>
                  <a:schemeClr val="accent1"/>
                </a:solidFill>
                <a:latin typeface="Corbel" pitchFamily="34" charset="0"/>
              </a:rPr>
              <a:t>. </a:t>
            </a:r>
            <a:r>
              <a:rPr lang="en-US" sz="2800" b="1" i="1" dirty="0">
                <a:solidFill>
                  <a:schemeClr val="accent1"/>
                </a:solidFill>
                <a:latin typeface="Corbel" pitchFamily="34" charset="0"/>
              </a:rPr>
              <a:t>Females</a:t>
            </a:r>
            <a:r>
              <a:rPr lang="en-US" sz="2800" i="1" dirty="0">
                <a:solidFill>
                  <a:schemeClr val="accent1"/>
                </a:solidFill>
                <a:latin typeface="Corbel" pitchFamily="34" charset="0"/>
              </a:rPr>
              <a:t> could not also touch </a:t>
            </a:r>
            <a:r>
              <a:rPr lang="en-US" sz="2800" i="1" dirty="0" err="1">
                <a:solidFill>
                  <a:schemeClr val="accent1"/>
                </a:solidFill>
                <a:latin typeface="Corbel" pitchFamily="34" charset="0"/>
              </a:rPr>
              <a:t>Khat</a:t>
            </a:r>
            <a:r>
              <a:rPr lang="en-US" sz="2800" i="1" dirty="0">
                <a:solidFill>
                  <a:schemeClr val="accent1"/>
                </a:solidFill>
                <a:latin typeface="Corbel" pitchFamily="34" charset="0"/>
              </a:rPr>
              <a:t>. Now days, it is </a:t>
            </a:r>
            <a:r>
              <a:rPr lang="en-US" sz="2800" b="1" i="1" dirty="0">
                <a:solidFill>
                  <a:schemeClr val="accent1"/>
                </a:solidFill>
                <a:latin typeface="Corbel" pitchFamily="34" charset="0"/>
              </a:rPr>
              <a:t>common</a:t>
            </a:r>
            <a:r>
              <a:rPr lang="en-US" sz="2800" i="1" dirty="0">
                <a:solidFill>
                  <a:schemeClr val="accent1"/>
                </a:solidFill>
                <a:latin typeface="Corbel" pitchFamily="34" charset="0"/>
              </a:rPr>
              <a:t> that 15 years old youth chews </a:t>
            </a:r>
            <a:r>
              <a:rPr lang="en-US" sz="2800" i="1" dirty="0" err="1">
                <a:solidFill>
                  <a:schemeClr val="accent1"/>
                </a:solidFill>
                <a:latin typeface="Corbel" pitchFamily="34" charset="0"/>
              </a:rPr>
              <a:t>Khat</a:t>
            </a:r>
            <a:r>
              <a:rPr lang="en-US" sz="2800" i="1" dirty="0">
                <a:solidFill>
                  <a:schemeClr val="accent1"/>
                </a:solidFill>
                <a:latin typeface="Corbel" pitchFamily="34" charset="0"/>
              </a:rPr>
              <a:t> but in former time it was taboo even for 25 years.  Now females are also engaged in </a:t>
            </a:r>
            <a:r>
              <a:rPr lang="en-US" sz="2800" i="1" dirty="0" err="1">
                <a:solidFill>
                  <a:schemeClr val="accent1"/>
                </a:solidFill>
                <a:latin typeface="Corbel" pitchFamily="34" charset="0"/>
              </a:rPr>
              <a:t>Khat</a:t>
            </a:r>
            <a:r>
              <a:rPr lang="en-US" sz="2800" i="1" dirty="0">
                <a:solidFill>
                  <a:schemeClr val="accent1"/>
                </a:solidFill>
                <a:latin typeface="Corbel" pitchFamily="34" charset="0"/>
              </a:rPr>
              <a:t> use and sales.  In past, only elderly people chew </a:t>
            </a:r>
            <a:r>
              <a:rPr lang="en-US" sz="2800" i="1" dirty="0" err="1">
                <a:solidFill>
                  <a:schemeClr val="accent1"/>
                </a:solidFill>
                <a:latin typeface="Corbel" pitchFamily="34" charset="0"/>
              </a:rPr>
              <a:t>Khat</a:t>
            </a:r>
            <a:r>
              <a:rPr lang="en-US" sz="2800" i="1" dirty="0">
                <a:solidFill>
                  <a:schemeClr val="accent1"/>
                </a:solidFill>
                <a:latin typeface="Corbel" pitchFamily="34" charset="0"/>
              </a:rPr>
              <a:t> for </a:t>
            </a:r>
            <a:r>
              <a:rPr lang="en-US" sz="2800" b="1" i="1" dirty="0">
                <a:solidFill>
                  <a:schemeClr val="accent1"/>
                </a:solidFill>
                <a:latin typeface="Corbel" pitchFamily="34" charset="0"/>
              </a:rPr>
              <a:t>prayer-</a:t>
            </a:r>
            <a:r>
              <a:rPr lang="en-US" sz="2800" b="1" i="1" dirty="0" err="1">
                <a:solidFill>
                  <a:schemeClr val="accent1"/>
                </a:solidFill>
                <a:latin typeface="Corbel" pitchFamily="34" charset="0"/>
              </a:rPr>
              <a:t>duwa</a:t>
            </a:r>
            <a:r>
              <a:rPr lang="en-US" sz="2800" b="1" i="1" dirty="0">
                <a:solidFill>
                  <a:schemeClr val="accent1"/>
                </a:solidFill>
                <a:latin typeface="Corbel" pitchFamily="34" charset="0"/>
              </a:rPr>
              <a:t> purpose</a:t>
            </a:r>
            <a:r>
              <a:rPr lang="en-US" sz="2800" i="1" dirty="0">
                <a:solidFill>
                  <a:schemeClr val="accent1"/>
                </a:solidFill>
                <a:latin typeface="Corbel" pitchFamily="34" charset="0"/>
              </a:rPr>
              <a:t>, but now everyone chew </a:t>
            </a:r>
            <a:r>
              <a:rPr lang="en-US" sz="2800" b="1" i="1" dirty="0" err="1">
                <a:solidFill>
                  <a:schemeClr val="accent1"/>
                </a:solidFill>
                <a:latin typeface="Corbel" pitchFamily="34" charset="0"/>
              </a:rPr>
              <a:t>Khat</a:t>
            </a:r>
            <a:r>
              <a:rPr lang="en-US" sz="2800" b="1" i="1" dirty="0">
                <a:solidFill>
                  <a:schemeClr val="accent1"/>
                </a:solidFill>
                <a:latin typeface="Corbel" pitchFamily="34" charset="0"/>
              </a:rPr>
              <a:t> for different reasons</a:t>
            </a:r>
            <a:r>
              <a:rPr lang="en-US" sz="2800" i="1" dirty="0">
                <a:solidFill>
                  <a:schemeClr val="accent1"/>
                </a:solidFill>
                <a:latin typeface="Corbel" pitchFamily="34" charset="0"/>
              </a:rPr>
              <a:t>. Amazingly, there are also places called </a:t>
            </a:r>
            <a:r>
              <a:rPr lang="en-US" sz="2800" b="1" i="1" dirty="0" err="1">
                <a:solidFill>
                  <a:schemeClr val="accent1"/>
                </a:solidFill>
                <a:latin typeface="Corbel" pitchFamily="34" charset="0"/>
              </a:rPr>
              <a:t>Khat</a:t>
            </a:r>
            <a:r>
              <a:rPr lang="en-US" sz="2800" b="1" i="1" dirty="0">
                <a:solidFill>
                  <a:schemeClr val="accent1"/>
                </a:solidFill>
                <a:latin typeface="Corbel" pitchFamily="34" charset="0"/>
              </a:rPr>
              <a:t> center/</a:t>
            </a:r>
            <a:r>
              <a:rPr lang="en-US" sz="2800" b="1" i="1" dirty="0" err="1">
                <a:solidFill>
                  <a:schemeClr val="accent1"/>
                </a:solidFill>
                <a:latin typeface="Corbel" pitchFamily="34" charset="0"/>
              </a:rPr>
              <a:t>Khat</a:t>
            </a:r>
            <a:r>
              <a:rPr lang="en-US" sz="2800" b="1" i="1" dirty="0">
                <a:solidFill>
                  <a:schemeClr val="accent1"/>
                </a:solidFill>
                <a:latin typeface="Corbel" pitchFamily="34" charset="0"/>
              </a:rPr>
              <a:t> </a:t>
            </a:r>
            <a:r>
              <a:rPr lang="en-US" sz="2800" b="1" i="1" dirty="0" err="1">
                <a:solidFill>
                  <a:schemeClr val="accent1"/>
                </a:solidFill>
                <a:latin typeface="Corbel" pitchFamily="34" charset="0"/>
              </a:rPr>
              <a:t>tera</a:t>
            </a:r>
            <a:r>
              <a:rPr lang="en-US" sz="2800" b="1" i="1" dirty="0">
                <a:solidFill>
                  <a:schemeClr val="accent1"/>
                </a:solidFill>
                <a:latin typeface="Corbel" pitchFamily="34" charset="0"/>
              </a:rPr>
              <a:t> </a:t>
            </a:r>
            <a:r>
              <a:rPr lang="en-US" sz="2800" i="1" dirty="0">
                <a:solidFill>
                  <a:schemeClr val="accent1"/>
                </a:solidFill>
                <a:latin typeface="Corbel" pitchFamily="34" charset="0"/>
              </a:rPr>
              <a:t>designed for </a:t>
            </a:r>
            <a:r>
              <a:rPr lang="en-US" sz="2800" i="1" dirty="0" err="1">
                <a:solidFill>
                  <a:schemeClr val="accent1"/>
                </a:solidFill>
                <a:latin typeface="Corbel" pitchFamily="34" charset="0"/>
              </a:rPr>
              <a:t>Khat</a:t>
            </a:r>
            <a:r>
              <a:rPr lang="en-US" sz="2800" i="1" dirty="0">
                <a:solidFill>
                  <a:schemeClr val="accent1"/>
                </a:solidFill>
                <a:latin typeface="Corbel" pitchFamily="34" charset="0"/>
              </a:rPr>
              <a:t> sales</a:t>
            </a:r>
            <a:r>
              <a:rPr lang="en-US" sz="2400" i="1" dirty="0">
                <a:solidFill>
                  <a:schemeClr val="accent1"/>
                </a:solidFill>
                <a:latin typeface="Corbel" pitchFamily="34" charset="0"/>
              </a:rPr>
              <a:t>. </a:t>
            </a:r>
          </a:p>
          <a:p>
            <a:pPr marL="0" indent="0" algn="ctr">
              <a:buNone/>
            </a:pPr>
            <a:r>
              <a:rPr lang="en-US" dirty="0">
                <a:latin typeface="Corbel" pitchFamily="34" charset="0"/>
              </a:rPr>
              <a:t>One community representative / elderly from </a:t>
            </a:r>
            <a:r>
              <a:rPr lang="en-US" dirty="0" err="1">
                <a:latin typeface="Corbel" pitchFamily="34" charset="0"/>
              </a:rPr>
              <a:t>Assosa</a:t>
            </a:r>
            <a:endParaRPr lang="en-US" dirty="0">
              <a:latin typeface="Corbel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763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Corbel" pitchFamily="34" charset="0"/>
                <a:cs typeface="Times New Roman" pitchFamily="18" charset="0"/>
              </a:rPr>
              <a:t>The current trend of </a:t>
            </a:r>
            <a:r>
              <a:rPr lang="en-US" sz="3200" dirty="0" err="1">
                <a:latin typeface="Corbel" pitchFamily="34" charset="0"/>
                <a:cs typeface="Times New Roman" pitchFamily="18" charset="0"/>
              </a:rPr>
              <a:t>khat</a:t>
            </a:r>
            <a:r>
              <a:rPr lang="en-US" sz="3200" dirty="0">
                <a:latin typeface="Corbel" pitchFamily="34" charset="0"/>
                <a:cs typeface="Times New Roman" pitchFamily="18" charset="0"/>
              </a:rPr>
              <a:t> (</a:t>
            </a:r>
            <a:r>
              <a:rPr lang="en-US" sz="3200" dirty="0" err="1">
                <a:latin typeface="Corbel" pitchFamily="34" charset="0"/>
                <a:cs typeface="Times New Roman" pitchFamily="18" charset="0"/>
              </a:rPr>
              <a:t>Gebissa</a:t>
            </a:r>
            <a:r>
              <a:rPr lang="en-US" sz="3200" dirty="0">
                <a:latin typeface="Corbel" pitchFamily="34" charset="0"/>
                <a:cs typeface="Times New Roman" pitchFamily="18" charset="0"/>
              </a:rPr>
              <a:t>, 2015)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7299" y="1371600"/>
            <a:ext cx="6569401" cy="475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0203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639762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en-US" sz="3600" dirty="0" err="1">
                <a:latin typeface="Corbel" pitchFamily="34" charset="0"/>
              </a:rPr>
              <a:t>Khat</a:t>
            </a:r>
            <a:r>
              <a:rPr lang="en-US" sz="3600" dirty="0">
                <a:latin typeface="Corbel" pitchFamily="34" charset="0"/>
              </a:rPr>
              <a:t> supply chain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45322863"/>
              </p:ext>
            </p:extLst>
          </p:nvPr>
        </p:nvGraphicFramePr>
        <p:xfrm>
          <a:off x="-304800" y="1295400"/>
          <a:ext cx="64008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77000" y="1905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char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333" y="4353238"/>
            <a:ext cx="3866667" cy="2504762"/>
          </a:xfrm>
          <a:prstGeom prst="rect">
            <a:avLst/>
          </a:prstGeom>
        </p:spPr>
      </p:pic>
      <p:pic>
        <p:nvPicPr>
          <p:cNvPr id="2050" name="Picture 2" descr="https://static01.nyt.com/images/2017/07/23/world/khat1/khat1-superJumb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2925" y="1"/>
            <a:ext cx="47910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7696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944562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Corbel" pitchFamily="34" charset="0"/>
              </a:rPr>
              <a:t>Social Impacts of </a:t>
            </a:r>
            <a:r>
              <a:rPr lang="en-US" sz="3600" dirty="0" err="1">
                <a:latin typeface="Corbel" pitchFamily="34" charset="0"/>
              </a:rPr>
              <a:t>khat</a:t>
            </a:r>
            <a:r>
              <a:rPr lang="en-US" sz="3600" dirty="0">
                <a:latin typeface="Corbel" pitchFamily="34" charset="0"/>
              </a:rPr>
              <a:t> use (1)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25054335"/>
              </p:ext>
            </p:extLst>
          </p:nvPr>
        </p:nvGraphicFramePr>
        <p:xfrm>
          <a:off x="3048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5415027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n-US" sz="3600" dirty="0"/>
              <a:t>Social problems per towns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8991600" cy="609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45834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534400" cy="944562"/>
          </a:xfrm>
          <a:solidFill>
            <a:schemeClr val="bg1">
              <a:lumMod val="65000"/>
            </a:schemeClr>
          </a:solidFill>
        </p:spPr>
        <p:txBody>
          <a:bodyPr/>
          <a:lstStyle/>
          <a:p>
            <a:r>
              <a:rPr lang="en-US" dirty="0"/>
              <a:t>Social problems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1"/>
            <a:ext cx="8610600" cy="2362200"/>
          </a:xfrm>
        </p:spPr>
        <p:txBody>
          <a:bodyPr>
            <a:normAutofit fontScale="92500"/>
          </a:bodyPr>
          <a:lstStyle/>
          <a:p>
            <a:r>
              <a:rPr lang="en-US" dirty="0"/>
              <a:t>      </a:t>
            </a:r>
            <a:r>
              <a:rPr lang="en-US" b="1" dirty="0">
                <a:solidFill>
                  <a:schemeClr val="tx2"/>
                </a:solidFill>
                <a:latin typeface="Corbel" pitchFamily="34" charset="0"/>
              </a:rPr>
              <a:t>Crime </a:t>
            </a:r>
          </a:p>
          <a:p>
            <a:pPr marL="0" indent="0" algn="ctr">
              <a:buNone/>
            </a:pPr>
            <a:r>
              <a:rPr lang="en-US" sz="2400" i="1" dirty="0">
                <a:latin typeface="Corbel" pitchFamily="34" charset="0"/>
              </a:rPr>
              <a:t>Last year,  there was an incident committed by an addicted    youth who killed 6 people including his mother without any valid  reason  due to  </a:t>
            </a:r>
            <a:r>
              <a:rPr lang="en-US" sz="2400" i="1" dirty="0" err="1">
                <a:latin typeface="Corbel" pitchFamily="34" charset="0"/>
              </a:rPr>
              <a:t>Khat</a:t>
            </a:r>
            <a:r>
              <a:rPr lang="en-US" sz="2400" i="1" dirty="0">
                <a:latin typeface="Corbel" pitchFamily="34" charset="0"/>
              </a:rPr>
              <a:t>  and shisha which made him to lose his judgment and consciousness.</a:t>
            </a:r>
          </a:p>
          <a:p>
            <a:pPr marL="0" indent="0" algn="ctr">
              <a:buNone/>
            </a:pPr>
            <a:r>
              <a:rPr lang="en-US" i="1" dirty="0">
                <a:latin typeface="Corbel" pitchFamily="34" charset="0"/>
              </a:rPr>
              <a:t>(A police  </a:t>
            </a:r>
            <a:r>
              <a:rPr lang="en-US" dirty="0">
                <a:latin typeface="Corbel" pitchFamily="34" charset="0"/>
              </a:rPr>
              <a:t>participant from </a:t>
            </a:r>
            <a:r>
              <a:rPr lang="en-US" dirty="0" err="1">
                <a:latin typeface="Corbel" pitchFamily="34" charset="0"/>
              </a:rPr>
              <a:t>Assosa</a:t>
            </a:r>
            <a:r>
              <a:rPr lang="en-US" dirty="0">
                <a:latin typeface="Corbel" pitchFamily="34" charset="0"/>
              </a:rPr>
              <a:t>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796982"/>
            <a:ext cx="9177251" cy="3061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02082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F75846DD-797D-4207-993D-61B8CB9340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65888131"/>
              </p:ext>
            </p:extLst>
          </p:nvPr>
        </p:nvGraphicFramePr>
        <p:xfrm>
          <a:off x="2819400" y="337878"/>
          <a:ext cx="6553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60960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en-US" sz="3600" dirty="0">
                <a:latin typeface="Corbel" pitchFamily="34" charset="0"/>
              </a:rPr>
              <a:t>Other psychoactive substances use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3371850"/>
            <a:ext cx="7439025" cy="34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1143000"/>
            <a:ext cx="335280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3200" dirty="0">
                <a:latin typeface="Corbel" pitchFamily="34" charset="0"/>
              </a:rPr>
              <a:t>“</a:t>
            </a:r>
            <a:r>
              <a:rPr lang="en-US" sz="3200" dirty="0" err="1">
                <a:latin typeface="Corbel" pitchFamily="34" charset="0"/>
              </a:rPr>
              <a:t>Khat</a:t>
            </a:r>
            <a:r>
              <a:rPr lang="en-US" sz="3200" dirty="0">
                <a:latin typeface="Corbel" pitchFamily="34" charset="0"/>
              </a:rPr>
              <a:t> is a catalyst for many things/</a:t>
            </a:r>
          </a:p>
          <a:p>
            <a:r>
              <a:rPr lang="en-US" sz="3200" dirty="0" err="1">
                <a:latin typeface="Corbel" pitchFamily="34" charset="0"/>
              </a:rPr>
              <a:t>ጫት</a:t>
            </a:r>
            <a:r>
              <a:rPr lang="en-US" sz="3200" dirty="0">
                <a:latin typeface="Corbel" pitchFamily="34" charset="0"/>
              </a:rPr>
              <a:t>  </a:t>
            </a:r>
            <a:r>
              <a:rPr lang="en-US" sz="3200" dirty="0" err="1">
                <a:latin typeface="Corbel" pitchFamily="34" charset="0"/>
              </a:rPr>
              <a:t>አቃጣሪ</a:t>
            </a:r>
            <a:r>
              <a:rPr lang="en-US" sz="3200" dirty="0">
                <a:latin typeface="Corbel" pitchFamily="34" charset="0"/>
              </a:rPr>
              <a:t> </a:t>
            </a:r>
            <a:r>
              <a:rPr lang="en-US" sz="3200" dirty="0" err="1">
                <a:latin typeface="Corbel" pitchFamily="34" charset="0"/>
              </a:rPr>
              <a:t>ነዉ</a:t>
            </a:r>
            <a:r>
              <a:rPr lang="en-US" sz="3200" dirty="0">
                <a:latin typeface="Corbel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9139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3600" dirty="0">
                <a:latin typeface="Corbel" pitchFamily="34" charset="0"/>
              </a:rPr>
              <a:t>Psychological distress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0719016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7856056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563562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Psychological problems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5181600" cy="5340668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>
                <a:latin typeface="Corbel" pitchFamily="34" charset="0"/>
              </a:rPr>
              <a:t>Narrowed/absence o</a:t>
            </a:r>
            <a:r>
              <a:rPr lang="en-US" sz="2800" b="1" dirty="0">
                <a:latin typeface="Corbel" pitchFamily="34" charset="0"/>
              </a:rPr>
              <a:t>f meaning and purpose </a:t>
            </a:r>
            <a:r>
              <a:rPr lang="en-US" sz="2800" dirty="0">
                <a:latin typeface="Corbel" pitchFamily="34" charset="0"/>
              </a:rPr>
              <a:t>in their lives=13%  </a:t>
            </a:r>
          </a:p>
          <a:p>
            <a:r>
              <a:rPr lang="en-US" sz="2800" dirty="0">
                <a:latin typeface="Corbel" pitchFamily="34" charset="0"/>
              </a:rPr>
              <a:t>loss of energy for work =26.7%</a:t>
            </a:r>
          </a:p>
          <a:p>
            <a:r>
              <a:rPr lang="en-US" sz="2800" dirty="0">
                <a:latin typeface="Corbel" pitchFamily="34" charset="0"/>
              </a:rPr>
              <a:t> depression symptoms =21.7%</a:t>
            </a:r>
          </a:p>
          <a:p>
            <a:r>
              <a:rPr lang="en-US" sz="2800" dirty="0">
                <a:latin typeface="Corbel" pitchFamily="34" charset="0"/>
              </a:rPr>
              <a:t> sadness =16.7%</a:t>
            </a:r>
          </a:p>
          <a:p>
            <a:r>
              <a:rPr lang="en-US" sz="2800" dirty="0">
                <a:latin typeface="Corbel" pitchFamily="34" charset="0"/>
              </a:rPr>
              <a:t>restlessness =16.2%</a:t>
            </a:r>
          </a:p>
          <a:p>
            <a:r>
              <a:rPr lang="en-US" sz="2800" dirty="0">
                <a:latin typeface="Corbel" pitchFamily="34" charset="0"/>
              </a:rPr>
              <a:t> nervousness =15.4% </a:t>
            </a:r>
          </a:p>
          <a:p>
            <a:r>
              <a:rPr lang="en-US" sz="2800" dirty="0">
                <a:latin typeface="Corbel" pitchFamily="34" charset="0"/>
              </a:rPr>
              <a:t>hopelessness=13.4%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876800" y="1066800"/>
            <a:ext cx="4648200" cy="498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15000" y="1066800"/>
            <a:ext cx="3048000" cy="49859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3200" dirty="0">
                <a:latin typeface="Corbel" pitchFamily="34" charset="0"/>
              </a:rPr>
              <a:t>-</a:t>
            </a:r>
            <a:r>
              <a:rPr lang="en-US" sz="3200" b="1" dirty="0">
                <a:latin typeface="Corbel" pitchFamily="34" charset="0"/>
              </a:rPr>
              <a:t>Other studies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800" dirty="0">
                <a:latin typeface="Corbel" pitchFamily="34" charset="0"/>
              </a:rPr>
              <a:t>Depression and anxiety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800" dirty="0">
                <a:latin typeface="Corbel" pitchFamily="34" charset="0"/>
              </a:rPr>
              <a:t>poor confidence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800" dirty="0">
                <a:latin typeface="Corbel" pitchFamily="34" charset="0"/>
              </a:rPr>
              <a:t>Sexual dysfunction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800" dirty="0">
                <a:latin typeface="Corbel" pitchFamily="34" charset="0"/>
              </a:rPr>
              <a:t>sleep disturbance</a:t>
            </a:r>
          </a:p>
          <a:p>
            <a:pPr lvl="0"/>
            <a:r>
              <a:rPr lang="en-US" dirty="0"/>
              <a:t> (</a:t>
            </a:r>
            <a:r>
              <a:rPr lang="en-US" dirty="0" err="1">
                <a:hlinkClick r:id="" action="ppaction://hlinkfile" tooltip="Etana, 2018 #3440"/>
              </a:rPr>
              <a:t>Etana</a:t>
            </a:r>
            <a:r>
              <a:rPr lang="en-US" dirty="0">
                <a:hlinkClick r:id="" action="ppaction://hlinkfile" tooltip="Etana, 2018 #3440"/>
              </a:rPr>
              <a:t>, 2018</a:t>
            </a:r>
            <a:r>
              <a:rPr lang="en-US" dirty="0"/>
              <a:t>). (</a:t>
            </a:r>
            <a:r>
              <a:rPr lang="en-US" dirty="0" err="1">
                <a:hlinkClick r:id="" action="ppaction://hlinkfile" tooltip="Alem, 1999 #381"/>
              </a:rPr>
              <a:t>Alem</a:t>
            </a:r>
            <a:r>
              <a:rPr lang="en-US" dirty="0">
                <a:hlinkClick r:id="" action="ppaction://hlinkfile" tooltip="Alem, 1999 #381"/>
              </a:rPr>
              <a:t>, </a:t>
            </a:r>
            <a:r>
              <a:rPr lang="en-US" dirty="0" err="1">
                <a:hlinkClick r:id="" action="ppaction://hlinkfile" tooltip="Alem, 1999 #381"/>
              </a:rPr>
              <a:t>Kebede</a:t>
            </a:r>
            <a:r>
              <a:rPr lang="en-US" dirty="0">
                <a:hlinkClick r:id="" action="ppaction://hlinkfile" tooltip="Alem, 1999 #381"/>
              </a:rPr>
              <a:t>, &amp; </a:t>
            </a:r>
            <a:r>
              <a:rPr lang="en-US" dirty="0" err="1">
                <a:hlinkClick r:id="" action="ppaction://hlinkfile" tooltip="Alem, 1999 #381"/>
              </a:rPr>
              <a:t>Kullgren</a:t>
            </a:r>
            <a:r>
              <a:rPr lang="en-US" dirty="0">
                <a:hlinkClick r:id="" action="ppaction://hlinkfile" tooltip="Alem, 1999 #381"/>
              </a:rPr>
              <a:t>, 1999</a:t>
            </a:r>
            <a:r>
              <a:rPr lang="en-US" dirty="0"/>
              <a:t>; </a:t>
            </a:r>
            <a:r>
              <a:rPr lang="en-US" dirty="0">
                <a:hlinkClick r:id="" action="ppaction://hlinkfile" tooltip="Damena, 2011 #685"/>
              </a:rPr>
              <a:t>T. </a:t>
            </a:r>
            <a:r>
              <a:rPr lang="en-US" dirty="0" err="1">
                <a:hlinkClick r:id="" action="ppaction://hlinkfile" tooltip="Damena, 2011 #685"/>
              </a:rPr>
              <a:t>Damena</a:t>
            </a:r>
            <a:r>
              <a:rPr lang="en-US" dirty="0">
                <a:hlinkClick r:id="" action="ppaction://hlinkfile" tooltip="Damena, 2011 #685"/>
              </a:rPr>
              <a:t>, A. </a:t>
            </a:r>
            <a:r>
              <a:rPr lang="en-US" dirty="0" err="1">
                <a:hlinkClick r:id="" action="ppaction://hlinkfile" tooltip="Damena, 2011 #685"/>
              </a:rPr>
              <a:t>Mossie</a:t>
            </a:r>
            <a:r>
              <a:rPr lang="en-US" dirty="0">
                <a:hlinkClick r:id="" action="ppaction://hlinkfile" tooltip="Damena, 2011 #685"/>
              </a:rPr>
              <a:t>, &amp; M. </a:t>
            </a:r>
            <a:r>
              <a:rPr lang="en-US" dirty="0" err="1">
                <a:hlinkClick r:id="" action="ppaction://hlinkfile" tooltip="Damena, 2011 #685"/>
              </a:rPr>
              <a:t>Tesfaye</a:t>
            </a:r>
            <a:r>
              <a:rPr lang="en-US" dirty="0">
                <a:hlinkClick r:id="" action="ppaction://hlinkfile" tooltip="Damena, 2011 #685"/>
              </a:rPr>
              <a:t>, 2011</a:t>
            </a:r>
            <a:r>
              <a:rPr lang="en-US" dirty="0"/>
              <a:t>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000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200" dirty="0">
                <a:latin typeface="Corbel" pitchFamily="34" charset="0"/>
              </a:rPr>
              <a:t>Prevalence of Anxiety/depression across regions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3765790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99152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599" cy="381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200" dirty="0">
                <a:latin typeface="Corbel" pitchFamily="34" charset="0"/>
              </a:rPr>
              <a:t>Economic Impacts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TextBox 1"/>
          <p:cNvSpPr txBox="1"/>
          <p:nvPr/>
        </p:nvSpPr>
        <p:spPr>
          <a:xfrm>
            <a:off x="609600" y="4876800"/>
            <a:ext cx="7239000" cy="187452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i="1" dirty="0">
              <a:latin typeface="+mn-lt"/>
              <a:ea typeface="+mn-ea"/>
              <a:cs typeface="+mn-cs"/>
            </a:endParaRPr>
          </a:p>
          <a:p>
            <a:r>
              <a:rPr lang="en-US" sz="2400" i="1" dirty="0">
                <a:latin typeface="+mn-lt"/>
                <a:ea typeface="+mn-ea"/>
                <a:cs typeface="+mn-cs"/>
              </a:rPr>
              <a:t> </a:t>
            </a:r>
            <a:r>
              <a:rPr lang="en-US" sz="2400" i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“I know someone whose wife can’t eat food even once per day but the husband chew </a:t>
            </a:r>
            <a:r>
              <a:rPr lang="en-US" sz="2400" i="1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khat</a:t>
            </a:r>
            <a:r>
              <a:rPr lang="en-US" sz="2400" i="1" dirty="0">
                <a:solidFill>
                  <a:schemeClr val="accent1"/>
                </a:solidFill>
              </a:rPr>
              <a:t> daily.”  </a:t>
            </a:r>
            <a:r>
              <a:rPr lang="en-US" sz="2400" i="1" dirty="0"/>
              <a:t>religious father, </a:t>
            </a:r>
            <a:r>
              <a:rPr lang="en-US" sz="2400" i="1" dirty="0" err="1"/>
              <a:t>Bahir</a:t>
            </a:r>
            <a:r>
              <a:rPr lang="en-US" sz="2400" i="1" dirty="0"/>
              <a:t> Dar</a:t>
            </a:r>
          </a:p>
          <a:p>
            <a:endParaRPr lang="en-US" sz="1100" dirty="0">
              <a:solidFill>
                <a:schemeClr val="accent1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21211875"/>
              </p:ext>
            </p:extLst>
          </p:nvPr>
        </p:nvGraphicFramePr>
        <p:xfrm>
          <a:off x="457200" y="914400"/>
          <a:ext cx="8229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32302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487362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en-US" dirty="0"/>
              <a:t>Economic Impacts(2)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10600" cy="513556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>
                <a:latin typeface="Corbel" pitchFamily="34" charset="0"/>
              </a:rPr>
              <a:t>48% expense from their income </a:t>
            </a:r>
          </a:p>
          <a:p>
            <a:r>
              <a:rPr lang="en-US" dirty="0">
                <a:latin typeface="Corbel" pitchFamily="34" charset="0"/>
              </a:rPr>
              <a:t>In another setting,  1,800 ETB (30% of their income)  </a:t>
            </a:r>
          </a:p>
          <a:p>
            <a:r>
              <a:rPr lang="en-US" dirty="0">
                <a:latin typeface="Corbel" pitchFamily="34" charset="0"/>
              </a:rPr>
              <a:t>Spend 112.5 hours monthly </a:t>
            </a:r>
          </a:p>
          <a:p>
            <a:r>
              <a:rPr lang="en-US" dirty="0">
                <a:latin typeface="Corbel" pitchFamily="34" charset="0"/>
              </a:rPr>
              <a:t>Negatively associated with the work culture(leave for lunch break early and come back to work late).</a:t>
            </a:r>
          </a:p>
          <a:p>
            <a:pPr marL="0" indent="0" algn="r">
              <a:buNone/>
            </a:pPr>
            <a:r>
              <a:rPr lang="en-US" sz="2200" dirty="0" err="1">
                <a:hlinkClick r:id="" action="ppaction://hlinkfile" tooltip="Gudata, 2019 #3441"/>
              </a:rPr>
              <a:t>Gudata</a:t>
            </a:r>
            <a:r>
              <a:rPr lang="en-US" sz="2200" dirty="0">
                <a:hlinkClick r:id="" action="ppaction://hlinkfile" tooltip="Gudata, 2019 #3441"/>
              </a:rPr>
              <a:t>, Cochrane, &amp; </a:t>
            </a:r>
            <a:r>
              <a:rPr lang="en-US" sz="2200" dirty="0" err="1">
                <a:hlinkClick r:id="" action="ppaction://hlinkfile" tooltip="Gudata, 2019 #3441"/>
              </a:rPr>
              <a:t>Imana</a:t>
            </a:r>
            <a:r>
              <a:rPr lang="en-US" sz="2200" dirty="0">
                <a:hlinkClick r:id="" action="ppaction://hlinkfile" tooltip="Gudata, 2019 #3441"/>
              </a:rPr>
              <a:t>, 2019</a:t>
            </a:r>
            <a:r>
              <a:rPr lang="en-US" dirty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33314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en-US" dirty="0"/>
              <a:t>Economic impacts across regions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102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0831"/>
            <a:ext cx="8229600" cy="438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798934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Corbel" pitchFamily="34" charset="0"/>
              </a:rPr>
              <a:t>Food Insecurity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32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5500779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1477007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639762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l"/>
            <a:r>
              <a:rPr lang="en-US" sz="3600" dirty="0"/>
              <a:t>Food insecurity 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410200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25000" lnSpcReduction="20000"/>
          </a:bodyPr>
          <a:lstStyle/>
          <a:p>
            <a:pPr lvl="0"/>
            <a:r>
              <a:rPr lang="en-US" sz="11200" dirty="0">
                <a:latin typeface="Corbel" pitchFamily="34" charset="0"/>
              </a:rPr>
              <a:t>Food insecurity, study from </a:t>
            </a:r>
            <a:r>
              <a:rPr lang="en-US" sz="11200" dirty="0" err="1">
                <a:latin typeface="Corbel" pitchFamily="34" charset="0"/>
              </a:rPr>
              <a:t>Sidama</a:t>
            </a:r>
            <a:r>
              <a:rPr lang="en-US" sz="11200" dirty="0">
                <a:latin typeface="Corbel" pitchFamily="34" charset="0"/>
              </a:rPr>
              <a:t> (</a:t>
            </a:r>
            <a:r>
              <a:rPr lang="en-US" sz="11200" dirty="0" err="1">
                <a:latin typeface="Corbel" pitchFamily="34" charset="0"/>
                <a:hlinkClick r:id="" action="ppaction://hlinkfile" tooltip="Etana, 2018 #3440"/>
              </a:rPr>
              <a:t>Etana</a:t>
            </a:r>
            <a:r>
              <a:rPr lang="en-US" sz="11200" dirty="0">
                <a:latin typeface="Corbel" pitchFamily="34" charset="0"/>
                <a:hlinkClick r:id="" action="ppaction://hlinkfile" tooltip="Etana, 2018 #3440"/>
              </a:rPr>
              <a:t>, 2018</a:t>
            </a:r>
            <a:r>
              <a:rPr lang="en-US" sz="11200" dirty="0">
                <a:latin typeface="Corbel" pitchFamily="34" charset="0"/>
              </a:rPr>
              <a:t>). </a:t>
            </a:r>
          </a:p>
          <a:p>
            <a:pPr marL="0" lvl="0" indent="0">
              <a:buNone/>
            </a:pPr>
            <a:r>
              <a:rPr lang="en-US" sz="11200" dirty="0">
                <a:latin typeface="Corbel" pitchFamily="34" charset="0"/>
              </a:rPr>
              <a:t>- </a:t>
            </a:r>
            <a:r>
              <a:rPr lang="en-US" sz="9600" dirty="0">
                <a:latin typeface="Corbel" pitchFamily="34" charset="0"/>
              </a:rPr>
              <a:t>displacing staple food crops and disempowering women(</a:t>
            </a:r>
            <a:r>
              <a:rPr lang="en-US" sz="9600" dirty="0" err="1">
                <a:latin typeface="Corbel" pitchFamily="34" charset="0"/>
                <a:hlinkClick r:id="" action="ppaction://hlinkfile" tooltip="Dessie, 2008 #3442"/>
              </a:rPr>
              <a:t>Dessie</a:t>
            </a:r>
            <a:r>
              <a:rPr lang="en-US" sz="9600" dirty="0">
                <a:latin typeface="Corbel" pitchFamily="34" charset="0"/>
                <a:hlinkClick r:id="" action="ppaction://hlinkfile" tooltip="Dessie, 2008 #3442"/>
              </a:rPr>
              <a:t> &amp; </a:t>
            </a:r>
            <a:r>
              <a:rPr lang="en-US" sz="9600" dirty="0" err="1">
                <a:latin typeface="Corbel" pitchFamily="34" charset="0"/>
                <a:hlinkClick r:id="" action="ppaction://hlinkfile" tooltip="Dessie, 2008 #3442"/>
              </a:rPr>
              <a:t>Kinlund</a:t>
            </a:r>
            <a:r>
              <a:rPr lang="en-US" sz="9600" dirty="0">
                <a:latin typeface="Corbel" pitchFamily="34" charset="0"/>
                <a:hlinkClick r:id="" action="ppaction://hlinkfile" tooltip="Dessie, 2008 #3442"/>
              </a:rPr>
              <a:t>, 2008</a:t>
            </a:r>
            <a:r>
              <a:rPr lang="en-US" sz="9600" dirty="0">
                <a:latin typeface="Corbel" pitchFamily="34" charset="0"/>
              </a:rPr>
              <a:t>).  </a:t>
            </a:r>
          </a:p>
          <a:p>
            <a:pPr lvl="0"/>
            <a:r>
              <a:rPr lang="en-US" sz="11200" dirty="0" err="1">
                <a:latin typeface="Corbel" pitchFamily="34" charset="0"/>
              </a:rPr>
              <a:t>Khat</a:t>
            </a:r>
            <a:r>
              <a:rPr lang="en-US" sz="11200" dirty="0">
                <a:latin typeface="Corbel" pitchFamily="34" charset="0"/>
              </a:rPr>
              <a:t> as an </a:t>
            </a:r>
            <a:r>
              <a:rPr lang="en-US" sz="11200" dirty="0">
                <a:solidFill>
                  <a:srgbClr val="FF0000"/>
                </a:solidFill>
                <a:latin typeface="Corbel" pitchFamily="34" charset="0"/>
              </a:rPr>
              <a:t>appetite suppressant. </a:t>
            </a:r>
          </a:p>
          <a:p>
            <a:pPr lvl="0"/>
            <a:r>
              <a:rPr lang="en-US" sz="11200" dirty="0" err="1">
                <a:latin typeface="Corbel" pitchFamily="34" charset="0"/>
              </a:rPr>
              <a:t>Khat</a:t>
            </a:r>
            <a:r>
              <a:rPr lang="en-US" sz="11200" dirty="0">
                <a:latin typeface="Corbel" pitchFamily="34" charset="0"/>
              </a:rPr>
              <a:t>, as a cash crop</a:t>
            </a:r>
          </a:p>
          <a:p>
            <a:pPr lvl="0">
              <a:buFontTx/>
              <a:buChar char="-"/>
            </a:pPr>
            <a:r>
              <a:rPr lang="en-US" sz="11200" dirty="0">
                <a:latin typeface="Corbel" pitchFamily="34" charset="0"/>
              </a:rPr>
              <a:t>outcompetes other crops, including coffee, primarily due to its fast growth (2 to 3 times harvests per year),</a:t>
            </a:r>
          </a:p>
          <a:p>
            <a:pPr lvl="0">
              <a:buFontTx/>
              <a:buChar char="-"/>
            </a:pPr>
            <a:r>
              <a:rPr lang="en-US" sz="11200" dirty="0">
                <a:latin typeface="Corbel" pitchFamily="34" charset="0"/>
              </a:rPr>
              <a:t>stable and lucrative income, and better resistance to shocks (e.g., drought, price fluctuation)(</a:t>
            </a:r>
            <a:r>
              <a:rPr lang="en-US" sz="11200" dirty="0" err="1">
                <a:latin typeface="Corbel" pitchFamily="34" charset="0"/>
                <a:hlinkClick r:id="" action="ppaction://hlinkfile" tooltip="Dessie, 2015 #3443"/>
              </a:rPr>
              <a:t>Dessie</a:t>
            </a:r>
            <a:r>
              <a:rPr lang="en-US" sz="11200" dirty="0">
                <a:latin typeface="Corbel" pitchFamily="34" charset="0"/>
                <a:hlinkClick r:id="" action="ppaction://hlinkfile" tooltip="Dessie, 2015 #3443"/>
              </a:rPr>
              <a:t>, 2015</a:t>
            </a:r>
            <a:r>
              <a:rPr lang="en-US" sz="11200" dirty="0">
                <a:latin typeface="Corbel" pitchFamily="34" charset="0"/>
              </a:rPr>
              <a:t>).</a:t>
            </a:r>
          </a:p>
          <a:p>
            <a:pPr marL="0" lvl="0" indent="0">
              <a:buNone/>
            </a:pPr>
            <a:r>
              <a:rPr lang="en-US" sz="11200" dirty="0">
                <a:latin typeface="Corbel" pitchFamily="34" charset="0"/>
              </a:rPr>
              <a:t>-  For example, a </a:t>
            </a:r>
            <a:r>
              <a:rPr lang="en-US" sz="11200" dirty="0" err="1">
                <a:latin typeface="Corbel" pitchFamily="34" charset="0"/>
              </a:rPr>
              <a:t>Khat</a:t>
            </a:r>
            <a:r>
              <a:rPr lang="en-US" sz="11200" dirty="0">
                <a:latin typeface="Corbel" pitchFamily="34" charset="0"/>
              </a:rPr>
              <a:t> farm on a 0.1 ha plot in </a:t>
            </a:r>
            <a:r>
              <a:rPr lang="en-US" sz="11200" dirty="0" err="1">
                <a:latin typeface="Corbel" pitchFamily="34" charset="0"/>
              </a:rPr>
              <a:t>Wondo</a:t>
            </a:r>
            <a:r>
              <a:rPr lang="en-US" sz="11200" dirty="0">
                <a:latin typeface="Corbel" pitchFamily="34" charset="0"/>
              </a:rPr>
              <a:t> Genet can generate 25 times and six times more income than maize and sugarcane, respectively(</a:t>
            </a:r>
            <a:r>
              <a:rPr lang="en-US" sz="11200" dirty="0" err="1">
                <a:latin typeface="Corbel" pitchFamily="34" charset="0"/>
                <a:hlinkClick r:id="" action="ppaction://hlinkfile" tooltip="Dessie, 2008 #3442"/>
              </a:rPr>
              <a:t>Dessie</a:t>
            </a:r>
            <a:r>
              <a:rPr lang="en-US" sz="11200" dirty="0">
                <a:latin typeface="Corbel" pitchFamily="34" charset="0"/>
                <a:hlinkClick r:id="" action="ppaction://hlinkfile" tooltip="Dessie, 2008 #3442"/>
              </a:rPr>
              <a:t> &amp; </a:t>
            </a:r>
            <a:r>
              <a:rPr lang="en-US" sz="11200" dirty="0" err="1">
                <a:latin typeface="Corbel" pitchFamily="34" charset="0"/>
                <a:hlinkClick r:id="" action="ppaction://hlinkfile" tooltip="Dessie, 2008 #3442"/>
              </a:rPr>
              <a:t>Kinlund</a:t>
            </a:r>
            <a:r>
              <a:rPr lang="en-US" sz="11200" dirty="0">
                <a:latin typeface="Corbel" pitchFamily="34" charset="0"/>
                <a:hlinkClick r:id="" action="ppaction://hlinkfile" tooltip="Dessie, 2008 #3442"/>
              </a:rPr>
              <a:t>, 2008</a:t>
            </a:r>
            <a:r>
              <a:rPr lang="en-US" sz="11200" dirty="0">
                <a:latin typeface="Corbel" pitchFamily="34" charset="0"/>
              </a:rPr>
              <a:t>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70458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45608" cy="685800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/>
            <a:r>
              <a:rPr lang="en-US" sz="3200" dirty="0" err="1">
                <a:latin typeface="Corbel" pitchFamily="34" charset="0"/>
              </a:rPr>
              <a:t>Khat</a:t>
            </a:r>
            <a:r>
              <a:rPr lang="en-US" sz="3200" dirty="0">
                <a:latin typeface="Corbel" pitchFamily="34" charset="0"/>
              </a:rPr>
              <a:t> Addiction : National and per towns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68176162"/>
              </p:ext>
            </p:extLst>
          </p:nvPr>
        </p:nvGraphicFramePr>
        <p:xfrm>
          <a:off x="0" y="1447800"/>
          <a:ext cx="4343400" cy="2666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46373502"/>
              </p:ext>
            </p:extLst>
          </p:nvPr>
        </p:nvGraphicFramePr>
        <p:xfrm>
          <a:off x="4267200" y="762000"/>
          <a:ext cx="48768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167" y="4162425"/>
            <a:ext cx="9020175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9210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7" grpId="0">
        <p:bldAsOne/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chemeClr val="bg2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2800" dirty="0">
                <a:latin typeface="Corbel" pitchFamily="34" charset="0"/>
                <a:cs typeface="Times New Roman" pitchFamily="18" charset="0"/>
              </a:rPr>
              <a:t>Relationship among some variables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pPr lvl="0"/>
            <a:r>
              <a:rPr lang="en-US" sz="2800" dirty="0" err="1">
                <a:latin typeface="Corbel" pitchFamily="34" charset="0"/>
              </a:rPr>
              <a:t>Khat</a:t>
            </a:r>
            <a:r>
              <a:rPr lang="en-US" sz="2800" dirty="0">
                <a:latin typeface="Corbel" pitchFamily="34" charset="0"/>
              </a:rPr>
              <a:t> addiction and psychological  distress  doesn’t vary across gender</a:t>
            </a:r>
          </a:p>
          <a:p>
            <a:pPr lvl="0"/>
            <a:r>
              <a:rPr lang="en-US" sz="2800" dirty="0">
                <a:latin typeface="Corbel" pitchFamily="34" charset="0"/>
              </a:rPr>
              <a:t>The difference in mean scores for</a:t>
            </a:r>
          </a:p>
          <a:p>
            <a:pPr lvl="1"/>
            <a:r>
              <a:rPr lang="en-US" dirty="0">
                <a:latin typeface="Corbel" pitchFamily="34" charset="0"/>
              </a:rPr>
              <a:t> </a:t>
            </a:r>
            <a:r>
              <a:rPr lang="en-US" dirty="0" err="1">
                <a:latin typeface="Corbel" pitchFamily="34" charset="0"/>
              </a:rPr>
              <a:t>Khat</a:t>
            </a:r>
            <a:r>
              <a:rPr lang="en-US" dirty="0">
                <a:latin typeface="Corbel" pitchFamily="34" charset="0"/>
              </a:rPr>
              <a:t> addiction</a:t>
            </a:r>
          </a:p>
          <a:p>
            <a:pPr lvl="1"/>
            <a:r>
              <a:rPr lang="en-US" dirty="0">
                <a:latin typeface="Corbel" pitchFamily="34" charset="0"/>
              </a:rPr>
              <a:t> food insecurity</a:t>
            </a:r>
          </a:p>
          <a:p>
            <a:pPr lvl="1"/>
            <a:r>
              <a:rPr lang="en-US" dirty="0">
                <a:latin typeface="Corbel" pitchFamily="34" charset="0"/>
              </a:rPr>
              <a:t>social support and psychological distress among the study settings was quite small.  </a:t>
            </a:r>
          </a:p>
          <a:p>
            <a:pPr lvl="0"/>
            <a:endParaRPr lang="en-US" sz="5100" dirty="0">
              <a:latin typeface="Corbel" pitchFamily="34" charset="0"/>
            </a:endParaRPr>
          </a:p>
          <a:p>
            <a:pPr lvl="1"/>
            <a:endParaRPr lang="en-US" dirty="0">
              <a:latin typeface="Corbel" pitchFamily="34" charset="0"/>
            </a:endParaRP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034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63976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Corbel" pitchFamily="34" charset="0"/>
              </a:rPr>
              <a:t>COVID-19 and </a:t>
            </a:r>
            <a:r>
              <a:rPr lang="en-US" sz="3200" dirty="0" err="1">
                <a:latin typeface="Corbel" pitchFamily="34" charset="0"/>
              </a:rPr>
              <a:t>khat</a:t>
            </a:r>
            <a:r>
              <a:rPr lang="en-US" sz="3200" dirty="0">
                <a:latin typeface="Corbel" pitchFamily="34" charset="0"/>
              </a:rPr>
              <a:t>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458200" cy="505936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Corbel" pitchFamily="34" charset="0"/>
              </a:rPr>
              <a:t>Impacts</a:t>
            </a:r>
            <a:r>
              <a:rPr lang="en-US" b="1" dirty="0">
                <a:latin typeface="Corbel" pitchFamily="34" charset="0"/>
              </a:rPr>
              <a:t> </a:t>
            </a:r>
          </a:p>
          <a:p>
            <a:r>
              <a:rPr lang="en-US" dirty="0">
                <a:latin typeface="Corbel" pitchFamily="34" charset="0"/>
              </a:rPr>
              <a:t>Worry related to the impacts</a:t>
            </a:r>
          </a:p>
          <a:p>
            <a:r>
              <a:rPr lang="en-US" dirty="0">
                <a:latin typeface="Corbel" pitchFamily="34" charset="0"/>
              </a:rPr>
              <a:t>Depressed mood related to </a:t>
            </a:r>
            <a:r>
              <a:rPr lang="en-US" i="1" dirty="0">
                <a:latin typeface="Corbel" pitchFamily="34" charset="0"/>
              </a:rPr>
              <a:t>social distancing</a:t>
            </a:r>
          </a:p>
          <a:p>
            <a:r>
              <a:rPr lang="en-US" dirty="0">
                <a:latin typeface="Corbel" pitchFamily="34" charset="0"/>
              </a:rPr>
              <a:t>Reduced productivity</a:t>
            </a:r>
          </a:p>
          <a:p>
            <a:pPr marL="0" indent="0">
              <a:buNone/>
            </a:pPr>
            <a:r>
              <a:rPr lang="en-US" dirty="0">
                <a:latin typeface="Corbel" pitchFamily="34" charset="0"/>
              </a:rPr>
              <a:t> Risk Perception </a:t>
            </a:r>
          </a:p>
          <a:p>
            <a:r>
              <a:rPr lang="en-US" dirty="0">
                <a:latin typeface="Corbel" pitchFamily="34" charset="0"/>
              </a:rPr>
              <a:t>Chewing together  </a:t>
            </a:r>
          </a:p>
          <a:p>
            <a:r>
              <a:rPr lang="en-US" dirty="0">
                <a:latin typeface="Corbel" pitchFamily="34" charset="0"/>
              </a:rPr>
              <a:t>Touch   </a:t>
            </a:r>
          </a:p>
          <a:p>
            <a:r>
              <a:rPr lang="en-US" dirty="0">
                <a:latin typeface="Corbel" pitchFamily="34" charset="0"/>
              </a:rPr>
              <a:t>Crowd markets   </a:t>
            </a:r>
          </a:p>
          <a:p>
            <a:r>
              <a:rPr lang="en-US" dirty="0">
                <a:latin typeface="Corbel" pitchFamily="34" charset="0"/>
              </a:rPr>
              <a:t>Inability to stay home and chew alone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6019800"/>
            <a:ext cx="2057400" cy="609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Khat</a:t>
            </a:r>
            <a:r>
              <a:rPr lang="en-US" dirty="0"/>
              <a:t> production </a:t>
            </a:r>
          </a:p>
        </p:txBody>
      </p:sp>
      <p:sp>
        <p:nvSpPr>
          <p:cNvPr id="6" name="Rectangle 5"/>
          <p:cNvSpPr/>
          <p:nvPr/>
        </p:nvSpPr>
        <p:spPr>
          <a:xfrm flipH="1">
            <a:off x="6324600" y="5943600"/>
            <a:ext cx="2057400" cy="533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Khat</a:t>
            </a:r>
            <a:r>
              <a:rPr lang="en-US" dirty="0"/>
              <a:t> consumption 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438400" y="6019800"/>
            <a:ext cx="3886200" cy="4572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Risk of Infection</a:t>
            </a:r>
          </a:p>
        </p:txBody>
      </p:sp>
    </p:spTree>
    <p:extLst>
      <p:ext uri="{BB962C8B-B14F-4D97-AF65-F5344CB8AC3E}">
        <p14:creationId xmlns:p14="http://schemas.microsoft.com/office/powerpoint/2010/main" xmlns="" val="283170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 sz="3200" dirty="0">
                <a:latin typeface="Corbel" pitchFamily="34" charset="0"/>
              </a:rPr>
              <a:t>Prevention measures for mitigating COVID-19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en-US" sz="2800" dirty="0">
                <a:latin typeface="Corbel" pitchFamily="34" charset="0"/>
              </a:rPr>
              <a:t>Doing nothing= 15%</a:t>
            </a:r>
          </a:p>
          <a:p>
            <a:r>
              <a:rPr lang="en-US" sz="2800" dirty="0">
                <a:latin typeface="Corbel" pitchFamily="34" charset="0"/>
              </a:rPr>
              <a:t>Plan to quit chewing= </a:t>
            </a:r>
            <a:r>
              <a:rPr lang="en-US" sz="2800" b="1" dirty="0">
                <a:solidFill>
                  <a:srgbClr val="FF0000"/>
                </a:solidFill>
                <a:latin typeface="Corbel" pitchFamily="34" charset="0"/>
              </a:rPr>
              <a:t>3%</a:t>
            </a:r>
          </a:p>
          <a:p>
            <a:r>
              <a:rPr lang="en-US" sz="2800" dirty="0">
                <a:latin typeface="Corbel" pitchFamily="34" charset="0"/>
              </a:rPr>
              <a:t>Chewing alone= 29%</a:t>
            </a:r>
          </a:p>
          <a:p>
            <a:r>
              <a:rPr lang="en-US" sz="2800" dirty="0">
                <a:latin typeface="Corbel" pitchFamily="34" charset="0"/>
              </a:rPr>
              <a:t>Chewing with physical distance =50%</a:t>
            </a:r>
          </a:p>
          <a:p>
            <a:r>
              <a:rPr lang="en-US" sz="2800" dirty="0">
                <a:latin typeface="Corbel" pitchFamily="34" charset="0"/>
              </a:rPr>
              <a:t>Washing the </a:t>
            </a:r>
            <a:r>
              <a:rPr lang="en-US" sz="2800" dirty="0" err="1">
                <a:latin typeface="Corbel" pitchFamily="34" charset="0"/>
              </a:rPr>
              <a:t>khat</a:t>
            </a:r>
            <a:r>
              <a:rPr lang="en-US" sz="2800" dirty="0">
                <a:latin typeface="Corbel" pitchFamily="34" charset="0"/>
              </a:rPr>
              <a:t>= 30%</a:t>
            </a:r>
          </a:p>
          <a:p>
            <a:r>
              <a:rPr lang="en-US" sz="2800" dirty="0">
                <a:latin typeface="Corbel" pitchFamily="34" charset="0"/>
              </a:rPr>
              <a:t>Hand washing= 47%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1036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4000" dirty="0">
                <a:latin typeface="Corbel" pitchFamily="34" charset="0"/>
              </a:rPr>
              <a:t>Perception of Susceptibility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61223007"/>
              </p:ext>
            </p:extLst>
          </p:nvPr>
        </p:nvGraphicFramePr>
        <p:xfrm>
          <a:off x="990600" y="1676400"/>
          <a:ext cx="6858000" cy="426720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53642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937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21112">
                <a:tc>
                  <a:txBody>
                    <a:bodyPr/>
                    <a:lstStyle/>
                    <a:p>
                      <a:pPr marL="342900" marR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47950" algn="l"/>
                        </a:tabLst>
                      </a:pPr>
                      <a:r>
                        <a:rPr lang="en-US" sz="2400" b="0" dirty="0">
                          <a:effectLst/>
                          <a:latin typeface="Corbel" pitchFamily="34" charset="0"/>
                        </a:rPr>
                        <a:t>Low immunity related to poor diet  </a:t>
                      </a:r>
                      <a:endParaRPr lang="en-US" sz="3200" b="0" dirty="0">
                        <a:effectLst/>
                        <a:latin typeface="Corbe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47950" algn="l"/>
                        </a:tabLst>
                      </a:pPr>
                      <a:r>
                        <a:rPr lang="en-US" sz="3200" b="0" dirty="0">
                          <a:effectLst/>
                          <a:latin typeface="Corbel" pitchFamily="34" charset="0"/>
                        </a:rPr>
                        <a:t>5.8%</a:t>
                      </a:r>
                      <a:endParaRPr lang="en-US" sz="3200" b="0" dirty="0">
                        <a:effectLst/>
                        <a:latin typeface="Corbe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1562">
                <a:tc>
                  <a:txBody>
                    <a:bodyPr/>
                    <a:lstStyle/>
                    <a:p>
                      <a:pPr marL="342900" marR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47950" algn="l"/>
                        </a:tabLst>
                      </a:pPr>
                      <a:r>
                        <a:rPr lang="en-US" sz="2400" b="0" dirty="0">
                          <a:effectLst/>
                          <a:latin typeface="Corbel" pitchFamily="34" charset="0"/>
                        </a:rPr>
                        <a:t>Can’t be in physical distance </a:t>
                      </a:r>
                      <a:endParaRPr lang="en-US" sz="3200" b="0" dirty="0">
                        <a:effectLst/>
                        <a:latin typeface="Corbe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47950" algn="l"/>
                        </a:tabLst>
                      </a:pPr>
                      <a:r>
                        <a:rPr lang="en-US" sz="3200" b="0" dirty="0">
                          <a:effectLst/>
                          <a:latin typeface="Corbel" pitchFamily="34" charset="0"/>
                        </a:rPr>
                        <a:t>15.3%</a:t>
                      </a:r>
                      <a:endParaRPr lang="en-US" sz="3200" b="0" dirty="0">
                        <a:effectLst/>
                        <a:latin typeface="Corbe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1562">
                <a:tc>
                  <a:txBody>
                    <a:bodyPr/>
                    <a:lstStyle/>
                    <a:p>
                      <a:pPr marL="342900" marR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47950" algn="l"/>
                        </a:tabLst>
                      </a:pPr>
                      <a:r>
                        <a:rPr lang="en-US" sz="2400" b="0" dirty="0">
                          <a:effectLst/>
                          <a:latin typeface="Corbel" pitchFamily="34" charset="0"/>
                        </a:rPr>
                        <a:t>Not using face mask when chewing with others </a:t>
                      </a:r>
                      <a:endParaRPr lang="en-US" sz="3200" b="0" dirty="0">
                        <a:effectLst/>
                        <a:latin typeface="Corbe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47950" algn="l"/>
                        </a:tabLst>
                      </a:pPr>
                      <a:r>
                        <a:rPr lang="en-US" sz="3200" b="0" dirty="0">
                          <a:effectLst/>
                          <a:latin typeface="Corbel" pitchFamily="34" charset="0"/>
                        </a:rPr>
                        <a:t>13.4%</a:t>
                      </a:r>
                      <a:endParaRPr lang="en-US" sz="3200" b="0" dirty="0">
                        <a:effectLst/>
                        <a:latin typeface="Corbe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61562">
                <a:tc>
                  <a:txBody>
                    <a:bodyPr/>
                    <a:lstStyle/>
                    <a:p>
                      <a:pPr marL="342900" marR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47950" algn="l"/>
                        </a:tabLst>
                      </a:pPr>
                      <a:r>
                        <a:rPr lang="en-US" sz="2400" b="0" dirty="0">
                          <a:effectLst/>
                          <a:latin typeface="Corbel" pitchFamily="34" charset="0"/>
                        </a:rPr>
                        <a:t>People touch the </a:t>
                      </a:r>
                      <a:r>
                        <a:rPr lang="en-US" sz="2400" b="0" dirty="0" err="1">
                          <a:effectLst/>
                          <a:latin typeface="Corbel" pitchFamily="34" charset="0"/>
                        </a:rPr>
                        <a:t>Khat</a:t>
                      </a:r>
                      <a:r>
                        <a:rPr lang="en-US" sz="2400" b="0" dirty="0">
                          <a:effectLst/>
                          <a:latin typeface="Corbel" pitchFamily="34" charset="0"/>
                        </a:rPr>
                        <a:t>  </a:t>
                      </a:r>
                      <a:endParaRPr lang="en-US" sz="3200" b="0" dirty="0">
                        <a:effectLst/>
                        <a:latin typeface="Corbe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47950" algn="l"/>
                        </a:tabLst>
                      </a:pPr>
                      <a:r>
                        <a:rPr lang="en-US" sz="3200" b="0" dirty="0">
                          <a:effectLst/>
                          <a:latin typeface="Corbel" pitchFamily="34" charset="0"/>
                        </a:rPr>
                        <a:t>32.1%</a:t>
                      </a:r>
                      <a:endParaRPr lang="en-US" sz="3200" b="0" dirty="0">
                        <a:effectLst/>
                        <a:latin typeface="Corbe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1402">
                <a:tc>
                  <a:txBody>
                    <a:bodyPr/>
                    <a:lstStyle/>
                    <a:p>
                      <a:pPr marL="342900" marR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647950" algn="l"/>
                        </a:tabLst>
                      </a:pPr>
                      <a:r>
                        <a:rPr lang="en-US" sz="2400" b="0" dirty="0">
                          <a:effectLst/>
                          <a:latin typeface="Corbel" pitchFamily="34" charset="0"/>
                        </a:rPr>
                        <a:t>Sharing </a:t>
                      </a:r>
                      <a:r>
                        <a:rPr lang="en-US" sz="2400" b="0" dirty="0" err="1">
                          <a:effectLst/>
                          <a:latin typeface="Corbel" pitchFamily="34" charset="0"/>
                        </a:rPr>
                        <a:t>Khat</a:t>
                      </a:r>
                      <a:r>
                        <a:rPr lang="en-US" sz="2400" b="0" dirty="0">
                          <a:effectLst/>
                          <a:latin typeface="Corbel" pitchFamily="34" charset="0"/>
                        </a:rPr>
                        <a:t> from others </a:t>
                      </a:r>
                      <a:endParaRPr lang="en-US" sz="3200" b="0" dirty="0">
                        <a:effectLst/>
                        <a:latin typeface="Corbe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47950" algn="l"/>
                        </a:tabLst>
                      </a:pPr>
                      <a:r>
                        <a:rPr lang="en-US" sz="3200" b="0" dirty="0">
                          <a:effectLst/>
                          <a:latin typeface="Corbel" pitchFamily="34" charset="0"/>
                        </a:rPr>
                        <a:t>5.7%</a:t>
                      </a:r>
                      <a:endParaRPr lang="en-US" sz="3200" b="0" dirty="0">
                        <a:effectLst/>
                        <a:latin typeface="Corbe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97632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0433" y="862865"/>
            <a:ext cx="339447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262" y="152400"/>
            <a:ext cx="8178338" cy="53340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Corbel" pitchFamily="34" charset="0"/>
              </a:rPr>
              <a:t>Rehabilitation  Services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24600" y="4533438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Assosa</a:t>
            </a:r>
            <a:r>
              <a:rPr lang="en-US" dirty="0"/>
              <a:t> Rehab center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295400"/>
            <a:ext cx="5181600" cy="40934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latin typeface="Corbel" pitchFamily="34" charset="0"/>
              </a:rPr>
              <a:t>Only at the capital and closed during the pandemic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latin typeface="Corbel" pitchFamily="34" charset="0"/>
              </a:rPr>
              <a:t>BGDAN under CSSP I fund had done successful rehabilitation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>
                <a:latin typeface="Corbel" pitchFamily="34" charset="0"/>
              </a:rPr>
              <a:t>Gaps in quality standards against EFMHACA service especially about </a:t>
            </a:r>
            <a:r>
              <a:rPr lang="en-US" sz="2800" b="1" dirty="0">
                <a:solidFill>
                  <a:srgbClr val="FF0000"/>
                </a:solidFill>
                <a:latin typeface="Corbel" pitchFamily="34" charset="0"/>
              </a:rPr>
              <a:t>occupational therapy</a:t>
            </a:r>
            <a:r>
              <a:rPr lang="en-US" sz="2800" dirty="0">
                <a:solidFill>
                  <a:srgbClr val="FF0000"/>
                </a:solidFill>
                <a:latin typeface="Corbel" pitchFamily="34" charset="0"/>
              </a:rPr>
              <a:t> </a:t>
            </a:r>
          </a:p>
          <a:p>
            <a:endParaRPr lang="en-US" dirty="0">
              <a:latin typeface="Corbe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142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/>
            <a:r>
              <a:rPr lang="en-US" sz="3200" dirty="0">
                <a:latin typeface="Corbel" pitchFamily="34" charset="0"/>
                <a:cs typeface="Times New Roman" pitchFamily="18" charset="0"/>
              </a:rPr>
              <a:t>Legal and policy frameworks/harm reduction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z="2800" dirty="0" err="1">
                <a:solidFill>
                  <a:srgbClr val="FF0000"/>
                </a:solidFill>
                <a:latin typeface="Corbel" pitchFamily="34" charset="0"/>
              </a:rPr>
              <a:t>Cathine</a:t>
            </a:r>
            <a:r>
              <a:rPr lang="en-US" sz="2800" dirty="0">
                <a:latin typeface="Corbel" pitchFamily="34" charset="0"/>
              </a:rPr>
              <a:t> and </a:t>
            </a:r>
            <a:r>
              <a:rPr lang="en-US" sz="2800" dirty="0" err="1">
                <a:solidFill>
                  <a:srgbClr val="FF0000"/>
                </a:solidFill>
                <a:latin typeface="Corbel" pitchFamily="34" charset="0"/>
              </a:rPr>
              <a:t>Cathinone</a:t>
            </a:r>
            <a:r>
              <a:rPr lang="en-US" sz="2800" dirty="0">
                <a:latin typeface="Corbel" pitchFamily="34" charset="0"/>
              </a:rPr>
              <a:t> main ingredients of </a:t>
            </a:r>
            <a:r>
              <a:rPr lang="en-US" sz="2800" dirty="0" err="1">
                <a:latin typeface="Corbel" pitchFamily="34" charset="0"/>
              </a:rPr>
              <a:t>khat</a:t>
            </a:r>
            <a:r>
              <a:rPr lang="en-US" sz="2800" dirty="0">
                <a:latin typeface="Corbel" pitchFamily="34" charset="0"/>
              </a:rPr>
              <a:t> are under international control </a:t>
            </a:r>
          </a:p>
          <a:p>
            <a:r>
              <a:rPr lang="en-US" sz="2800" dirty="0">
                <a:solidFill>
                  <a:srgbClr val="FF0000"/>
                </a:solidFill>
                <a:latin typeface="Corbel" pitchFamily="34" charset="0"/>
              </a:rPr>
              <a:t>Different initiatives </a:t>
            </a:r>
            <a:r>
              <a:rPr lang="en-US" sz="2800" dirty="0">
                <a:latin typeface="Corbel" pitchFamily="34" charset="0"/>
              </a:rPr>
              <a:t>for law regulation; RTG/</a:t>
            </a:r>
            <a:r>
              <a:rPr lang="en-US" sz="2800" dirty="0" err="1">
                <a:latin typeface="Corbel" pitchFamily="34" charset="0"/>
              </a:rPr>
              <a:t>Ips</a:t>
            </a:r>
            <a:r>
              <a:rPr lang="en-US" sz="2800" dirty="0">
                <a:latin typeface="Corbel" pitchFamily="34" charset="0"/>
              </a:rPr>
              <a:t>, CSSP, FSS, EPHI</a:t>
            </a:r>
          </a:p>
          <a:p>
            <a:r>
              <a:rPr lang="en-US" sz="2800" dirty="0" err="1">
                <a:latin typeface="Corbel" pitchFamily="34" charset="0"/>
              </a:rPr>
              <a:t>Amhara</a:t>
            </a:r>
            <a:r>
              <a:rPr lang="en-US" sz="2800" dirty="0">
                <a:latin typeface="Corbel" pitchFamily="34" charset="0"/>
              </a:rPr>
              <a:t> regional state has been discussing to set law regulation </a:t>
            </a:r>
          </a:p>
          <a:p>
            <a:r>
              <a:rPr lang="en-US" sz="2800" dirty="0">
                <a:latin typeface="Corbel" pitchFamily="34" charset="0"/>
              </a:rPr>
              <a:t>There are plans to curve </a:t>
            </a:r>
            <a:r>
              <a:rPr lang="en-US" sz="2800" dirty="0" err="1">
                <a:latin typeface="Corbel" pitchFamily="34" charset="0"/>
              </a:rPr>
              <a:t>khat</a:t>
            </a:r>
            <a:r>
              <a:rPr lang="en-US" sz="2800" dirty="0">
                <a:latin typeface="Corbel" pitchFamily="34" charset="0"/>
              </a:rPr>
              <a:t> use under </a:t>
            </a:r>
            <a:r>
              <a:rPr lang="en-US" sz="2800" dirty="0" err="1">
                <a:latin typeface="Corbel" pitchFamily="34" charset="0"/>
              </a:rPr>
              <a:t>MoWCYA</a:t>
            </a:r>
            <a:r>
              <a:rPr lang="en-US" sz="2800" dirty="0">
                <a:latin typeface="Corbel" pitchFamily="34" charset="0"/>
              </a:rPr>
              <a:t>, </a:t>
            </a:r>
            <a:r>
              <a:rPr lang="en-US" sz="2800" dirty="0" err="1">
                <a:latin typeface="Corbel" pitchFamily="34" charset="0"/>
              </a:rPr>
              <a:t>MoH</a:t>
            </a:r>
            <a:r>
              <a:rPr lang="en-US" sz="2800" dirty="0">
                <a:latin typeface="Corbel" pitchFamily="34" charset="0"/>
              </a:rPr>
              <a:t> </a:t>
            </a:r>
          </a:p>
          <a:p>
            <a:endParaRPr lang="en-US" sz="2800" dirty="0">
              <a:latin typeface="Corbel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06692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488746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en-US" dirty="0"/>
              <a:t>Strategic plans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000" dirty="0">
                <a:latin typeface="Corbel" pitchFamily="34" charset="0"/>
              </a:rPr>
              <a:t>The </a:t>
            </a:r>
            <a:r>
              <a:rPr lang="en-US" sz="3000" dirty="0" err="1">
                <a:latin typeface="Corbel" pitchFamily="34" charset="0"/>
              </a:rPr>
              <a:t>MoWYCA</a:t>
            </a:r>
            <a:r>
              <a:rPr lang="en-US" sz="3000" dirty="0">
                <a:latin typeface="Corbel" pitchFamily="34" charset="0"/>
              </a:rPr>
              <a:t> and </a:t>
            </a:r>
            <a:r>
              <a:rPr lang="en-US" sz="3000" dirty="0" err="1">
                <a:latin typeface="Corbel" pitchFamily="34" charset="0"/>
              </a:rPr>
              <a:t>Benishangul</a:t>
            </a:r>
            <a:r>
              <a:rPr lang="en-US" sz="3000" dirty="0">
                <a:latin typeface="Corbel" pitchFamily="34" charset="0"/>
              </a:rPr>
              <a:t> </a:t>
            </a:r>
            <a:r>
              <a:rPr lang="en-US" sz="3000" dirty="0" err="1">
                <a:latin typeface="Corbel" pitchFamily="34" charset="0"/>
              </a:rPr>
              <a:t>Gumuz</a:t>
            </a:r>
            <a:r>
              <a:rPr lang="en-US" sz="3000" dirty="0">
                <a:latin typeface="Corbel" pitchFamily="34" charset="0"/>
              </a:rPr>
              <a:t>  strategic documents reads;</a:t>
            </a:r>
          </a:p>
          <a:p>
            <a:pPr lvl="1"/>
            <a:r>
              <a:rPr lang="en-US" sz="2600" dirty="0">
                <a:solidFill>
                  <a:srgbClr val="FF0000"/>
                </a:solidFill>
                <a:latin typeface="Corbel" pitchFamily="34" charset="0"/>
              </a:rPr>
              <a:t>awareness creation </a:t>
            </a:r>
            <a:r>
              <a:rPr lang="en-US" sz="2600" dirty="0">
                <a:latin typeface="Corbel" pitchFamily="34" charset="0"/>
              </a:rPr>
              <a:t>about the effects of </a:t>
            </a:r>
            <a:r>
              <a:rPr lang="en-US" sz="2600" dirty="0" err="1">
                <a:latin typeface="Corbel" pitchFamily="34" charset="0"/>
              </a:rPr>
              <a:t>Khat</a:t>
            </a:r>
            <a:r>
              <a:rPr lang="en-US" sz="2600" dirty="0">
                <a:latin typeface="Corbel" pitchFamily="34" charset="0"/>
              </a:rPr>
              <a:t> in the curriculum</a:t>
            </a:r>
          </a:p>
          <a:p>
            <a:pPr lvl="1"/>
            <a:r>
              <a:rPr lang="en-US" sz="2600" dirty="0">
                <a:solidFill>
                  <a:srgbClr val="FF0000"/>
                </a:solidFill>
                <a:latin typeface="Corbel" pitchFamily="34" charset="0"/>
              </a:rPr>
              <a:t>Providing trainings </a:t>
            </a:r>
            <a:r>
              <a:rPr lang="en-US" sz="2600" dirty="0">
                <a:latin typeface="Corbel" pitchFamily="34" charset="0"/>
              </a:rPr>
              <a:t>about the negative effects of </a:t>
            </a:r>
            <a:r>
              <a:rPr lang="en-US" sz="2600" dirty="0" err="1">
                <a:latin typeface="Corbel" pitchFamily="34" charset="0"/>
              </a:rPr>
              <a:t>Khat</a:t>
            </a:r>
            <a:r>
              <a:rPr lang="en-US" sz="2600" dirty="0">
                <a:latin typeface="Corbel" pitchFamily="34" charset="0"/>
              </a:rPr>
              <a:t> </a:t>
            </a:r>
          </a:p>
          <a:p>
            <a:pPr lvl="1"/>
            <a:r>
              <a:rPr lang="en-US" sz="2600" dirty="0">
                <a:latin typeface="Corbel" pitchFamily="34" charset="0"/>
              </a:rPr>
              <a:t>Reviewing current rules and regulations about psychoactive illegal drugs, </a:t>
            </a:r>
            <a:r>
              <a:rPr lang="en-US" sz="2600" dirty="0">
                <a:solidFill>
                  <a:srgbClr val="FF0000"/>
                </a:solidFill>
                <a:latin typeface="Corbel" pitchFamily="34" charset="0"/>
              </a:rPr>
              <a:t>amending them if needed and formulating new ones</a:t>
            </a:r>
            <a:r>
              <a:rPr lang="en-US" sz="2600" dirty="0">
                <a:latin typeface="Corbel" pitchFamily="34" charset="0"/>
              </a:rPr>
              <a:t>.</a:t>
            </a:r>
            <a:endParaRPr lang="en-US" sz="3900" dirty="0">
              <a:latin typeface="Corbel" pitchFamily="34" charset="0"/>
            </a:endParaRPr>
          </a:p>
          <a:p>
            <a:pPr lvl="1"/>
            <a:r>
              <a:rPr lang="en-US" sz="2600" dirty="0">
                <a:latin typeface="Corbel" pitchFamily="34" charset="0"/>
              </a:rPr>
              <a:t>Lobbying different stakeholders in using and strengthening the </a:t>
            </a:r>
            <a:r>
              <a:rPr lang="en-US" sz="2600" dirty="0">
                <a:solidFill>
                  <a:srgbClr val="FF0000"/>
                </a:solidFill>
                <a:latin typeface="Corbel" pitchFamily="34" charset="0"/>
              </a:rPr>
              <a:t>existing youth and rehabilitation centers </a:t>
            </a:r>
            <a:r>
              <a:rPr lang="en-US" sz="2600" dirty="0">
                <a:latin typeface="Corbel" pitchFamily="34" charset="0"/>
              </a:rPr>
              <a:t>and the once that are available in hospitals.</a:t>
            </a:r>
            <a:endParaRPr lang="en-US" sz="3900" dirty="0">
              <a:latin typeface="Corbel" pitchFamily="34" charset="0"/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81026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2800" dirty="0">
                <a:latin typeface="Corbel" pitchFamily="34" charset="0"/>
                <a:cs typeface="Times New Roman" pitchFamily="18" charset="0"/>
              </a:rPr>
              <a:t>Conclusion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en-US" sz="5900" b="1" dirty="0">
                <a:latin typeface="Corbel" pitchFamily="34" charset="0"/>
              </a:rPr>
              <a:t>Increasing trend of </a:t>
            </a:r>
            <a:r>
              <a:rPr lang="en-US" sz="5900" b="1" dirty="0" err="1">
                <a:latin typeface="Corbel" pitchFamily="34" charset="0"/>
              </a:rPr>
              <a:t>Khat</a:t>
            </a:r>
            <a:r>
              <a:rPr lang="en-US" sz="5900" b="1" dirty="0">
                <a:latin typeface="Corbel" pitchFamily="34" charset="0"/>
              </a:rPr>
              <a:t> use </a:t>
            </a:r>
            <a:r>
              <a:rPr lang="en-US" sz="5900" dirty="0">
                <a:latin typeface="Corbel" pitchFamily="34" charset="0"/>
              </a:rPr>
              <a:t>in the study settings; and its increment is fast</a:t>
            </a:r>
          </a:p>
          <a:p>
            <a:pPr lvl="0"/>
            <a:r>
              <a:rPr lang="en-US" sz="5900" b="1" dirty="0">
                <a:latin typeface="Corbel" pitchFamily="34" charset="0"/>
              </a:rPr>
              <a:t>Many youths are engaged in </a:t>
            </a:r>
            <a:r>
              <a:rPr lang="en-US" sz="5900" b="1" dirty="0" err="1">
                <a:latin typeface="Corbel" pitchFamily="34" charset="0"/>
              </a:rPr>
              <a:t>Khat</a:t>
            </a:r>
            <a:r>
              <a:rPr lang="en-US" sz="5900" b="1" dirty="0">
                <a:latin typeface="Corbel" pitchFamily="34" charset="0"/>
              </a:rPr>
              <a:t> use</a:t>
            </a:r>
          </a:p>
          <a:p>
            <a:pPr lvl="0"/>
            <a:r>
              <a:rPr lang="en-US" sz="5900" b="1" dirty="0">
                <a:latin typeface="Corbel" pitchFamily="34" charset="0"/>
              </a:rPr>
              <a:t>Multidimensional adverse effects </a:t>
            </a:r>
            <a:r>
              <a:rPr lang="en-US" sz="5900" dirty="0">
                <a:latin typeface="Corbel" pitchFamily="34" charset="0"/>
              </a:rPr>
              <a:t>of </a:t>
            </a:r>
            <a:r>
              <a:rPr lang="en-US" sz="5900" dirty="0" err="1">
                <a:latin typeface="Corbel" pitchFamily="34" charset="0"/>
              </a:rPr>
              <a:t>khat</a:t>
            </a:r>
            <a:endParaRPr lang="en-US" sz="5900" dirty="0">
              <a:latin typeface="Corbel" pitchFamily="34" charset="0"/>
            </a:endParaRPr>
          </a:p>
          <a:p>
            <a:pPr lvl="1"/>
            <a:r>
              <a:rPr lang="en-US" sz="5100" dirty="0">
                <a:latin typeface="Corbel" pitchFamily="34" charset="0"/>
              </a:rPr>
              <a:t>Psychological= </a:t>
            </a:r>
            <a:r>
              <a:rPr lang="en-US" sz="5100" dirty="0">
                <a:solidFill>
                  <a:srgbClr val="FF0000"/>
                </a:solidFill>
                <a:latin typeface="Corbel" pitchFamily="34" charset="0"/>
              </a:rPr>
              <a:t>19% </a:t>
            </a:r>
            <a:r>
              <a:rPr lang="en-US" sz="5100" dirty="0">
                <a:latin typeface="Corbel" pitchFamily="34" charset="0"/>
              </a:rPr>
              <a:t>sever level </a:t>
            </a:r>
          </a:p>
          <a:p>
            <a:pPr lvl="1"/>
            <a:r>
              <a:rPr lang="en-US" sz="5100" dirty="0">
                <a:latin typeface="Corbel" pitchFamily="34" charset="0"/>
              </a:rPr>
              <a:t>Social = </a:t>
            </a:r>
            <a:r>
              <a:rPr lang="en-US" sz="5100" dirty="0">
                <a:solidFill>
                  <a:srgbClr val="FF0000"/>
                </a:solidFill>
                <a:latin typeface="Corbel" pitchFamily="34" charset="0"/>
              </a:rPr>
              <a:t>33-58%</a:t>
            </a:r>
          </a:p>
          <a:p>
            <a:pPr lvl="1"/>
            <a:r>
              <a:rPr lang="en-US" sz="5100" dirty="0">
                <a:latin typeface="Corbel" pitchFamily="34" charset="0"/>
              </a:rPr>
              <a:t>Economical= </a:t>
            </a:r>
            <a:r>
              <a:rPr lang="en-US" sz="5100" dirty="0">
                <a:solidFill>
                  <a:srgbClr val="FF0000"/>
                </a:solidFill>
                <a:latin typeface="Corbel" pitchFamily="34" charset="0"/>
              </a:rPr>
              <a:t>48% </a:t>
            </a:r>
            <a:r>
              <a:rPr lang="en-US" sz="5100" dirty="0">
                <a:latin typeface="Corbel" pitchFamily="34" charset="0"/>
              </a:rPr>
              <a:t>of their income is spent for </a:t>
            </a:r>
            <a:r>
              <a:rPr lang="en-US" sz="5100" dirty="0" err="1">
                <a:latin typeface="Corbel" pitchFamily="34" charset="0"/>
              </a:rPr>
              <a:t>Khat</a:t>
            </a:r>
            <a:r>
              <a:rPr lang="en-US" sz="5100" dirty="0">
                <a:latin typeface="Corbel" pitchFamily="34" charset="0"/>
              </a:rPr>
              <a:t> and related expenses</a:t>
            </a:r>
          </a:p>
          <a:p>
            <a:pPr lvl="1"/>
            <a:r>
              <a:rPr lang="en-US" sz="5100" dirty="0">
                <a:solidFill>
                  <a:srgbClr val="FF0000"/>
                </a:solidFill>
                <a:latin typeface="Corbel" pitchFamily="34" charset="0"/>
              </a:rPr>
              <a:t>About half </a:t>
            </a:r>
            <a:r>
              <a:rPr lang="en-US" sz="5100" dirty="0">
                <a:latin typeface="Corbel" pitchFamily="34" charset="0"/>
              </a:rPr>
              <a:t>of the study participants have food insecurity</a:t>
            </a:r>
          </a:p>
          <a:p>
            <a:pPr lvl="1"/>
            <a:r>
              <a:rPr lang="en-US" sz="5100" dirty="0" err="1">
                <a:latin typeface="Corbel" pitchFamily="34" charset="0"/>
              </a:rPr>
              <a:t>Khat</a:t>
            </a:r>
            <a:r>
              <a:rPr lang="en-US" sz="5100" dirty="0">
                <a:latin typeface="Corbel" pitchFamily="34" charset="0"/>
              </a:rPr>
              <a:t> addiction prevalence among Young people was </a:t>
            </a:r>
            <a:r>
              <a:rPr lang="en-US" sz="5100" dirty="0">
                <a:solidFill>
                  <a:srgbClr val="FF0000"/>
                </a:solidFill>
                <a:latin typeface="Corbel" pitchFamily="34" charset="0"/>
              </a:rPr>
              <a:t>31%</a:t>
            </a:r>
          </a:p>
          <a:p>
            <a:pPr lvl="1"/>
            <a:r>
              <a:rPr lang="en-US" sz="5100" dirty="0">
                <a:latin typeface="Corbel" pitchFamily="34" charset="0"/>
              </a:rPr>
              <a:t>There was significant association between</a:t>
            </a:r>
            <a:r>
              <a:rPr lang="en-US" sz="5100" dirty="0">
                <a:solidFill>
                  <a:srgbClr val="FF0000"/>
                </a:solidFill>
                <a:latin typeface="Corbel" pitchFamily="34" charset="0"/>
              </a:rPr>
              <a:t> </a:t>
            </a:r>
            <a:r>
              <a:rPr lang="en-US" sz="5100" dirty="0" err="1">
                <a:solidFill>
                  <a:srgbClr val="FF0000"/>
                </a:solidFill>
                <a:latin typeface="Corbel" pitchFamily="34" charset="0"/>
              </a:rPr>
              <a:t>khat</a:t>
            </a:r>
            <a:r>
              <a:rPr lang="en-US" sz="5100" dirty="0">
                <a:solidFill>
                  <a:srgbClr val="FF0000"/>
                </a:solidFill>
                <a:latin typeface="Corbel" pitchFamily="34" charset="0"/>
              </a:rPr>
              <a:t> addiction with psychological distress </a:t>
            </a:r>
            <a:r>
              <a:rPr lang="en-US" sz="5100" dirty="0">
                <a:latin typeface="Corbel" pitchFamily="34" charset="0"/>
              </a:rPr>
              <a:t>and food insecurity</a:t>
            </a:r>
          </a:p>
          <a:p>
            <a:pPr marL="457200" lvl="1" indent="0">
              <a:buNone/>
            </a:pPr>
            <a:endParaRPr lang="en-US" dirty="0">
              <a:latin typeface="Corbel" pitchFamily="34" charset="0"/>
            </a:endParaRPr>
          </a:p>
          <a:p>
            <a:r>
              <a:rPr lang="en-US" sz="5500" dirty="0" err="1">
                <a:latin typeface="Corbel" pitchFamily="34" charset="0"/>
              </a:rPr>
              <a:t>Khat</a:t>
            </a:r>
            <a:r>
              <a:rPr lang="en-US" sz="5500" dirty="0">
                <a:latin typeface="Corbel" pitchFamily="34" charset="0"/>
              </a:rPr>
              <a:t> is also a </a:t>
            </a:r>
            <a:r>
              <a:rPr lang="en-US" sz="5500" b="1" dirty="0">
                <a:solidFill>
                  <a:srgbClr val="FF0000"/>
                </a:solidFill>
                <a:latin typeface="Corbel" pitchFamily="34" charset="0"/>
              </a:rPr>
              <a:t>catalyst </a:t>
            </a:r>
            <a:r>
              <a:rPr lang="en-US" sz="5500" dirty="0">
                <a:latin typeface="Corbel" pitchFamily="34" charset="0"/>
              </a:rPr>
              <a:t>for the transmission of the current COVID-19 pandemic. 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92027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  <a:solidFill>
            <a:schemeClr val="bg2"/>
          </a:solidFill>
        </p:spPr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2800" dirty="0">
                <a:latin typeface="Corbel" pitchFamily="34" charset="0"/>
                <a:cs typeface="Times New Roman" pitchFamily="18" charset="0"/>
              </a:rPr>
              <a:t>Conclusion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latin typeface="Corbel" pitchFamily="34" charset="0"/>
              </a:rPr>
              <a:t>Limited rehabilitation services </a:t>
            </a:r>
          </a:p>
          <a:p>
            <a:pPr lvl="0"/>
            <a:r>
              <a:rPr lang="en-US" b="1" dirty="0" err="1">
                <a:latin typeface="Corbel" pitchFamily="34" charset="0"/>
              </a:rPr>
              <a:t>Khat</a:t>
            </a:r>
            <a:r>
              <a:rPr lang="en-US" b="1" dirty="0">
                <a:latin typeface="Corbel" pitchFamily="34" charset="0"/>
              </a:rPr>
              <a:t> and </a:t>
            </a:r>
            <a:r>
              <a:rPr lang="en-US" b="1" dirty="0" err="1">
                <a:latin typeface="Corbel" pitchFamily="34" charset="0"/>
              </a:rPr>
              <a:t>Khat</a:t>
            </a:r>
            <a:r>
              <a:rPr lang="en-US" b="1" dirty="0">
                <a:latin typeface="Corbel" pitchFamily="34" charset="0"/>
              </a:rPr>
              <a:t> use</a:t>
            </a:r>
            <a:r>
              <a:rPr lang="en-US" b="1" dirty="0">
                <a:solidFill>
                  <a:srgbClr val="FF0000"/>
                </a:solidFill>
                <a:latin typeface="Corbel" pitchFamily="34" charset="0"/>
              </a:rPr>
              <a:t> regulation </a:t>
            </a:r>
            <a:r>
              <a:rPr lang="en-US" b="1" dirty="0">
                <a:latin typeface="Corbel" pitchFamily="34" charset="0"/>
              </a:rPr>
              <a:t>rather than ban was suggested as the most effective policy in Ethiopia</a:t>
            </a:r>
          </a:p>
          <a:p>
            <a:pPr marL="0" lvl="0" indent="0">
              <a:buNone/>
            </a:pPr>
            <a:r>
              <a:rPr lang="en-US" sz="5500" dirty="0">
                <a:latin typeface="Corbel" pitchFamily="34" charset="0"/>
              </a:rPr>
              <a:t> 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73559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lvl="1" algn="l" rtl="0">
              <a:spcBef>
                <a:spcPct val="0"/>
              </a:spcBef>
            </a:pPr>
            <a:r>
              <a:rPr lang="en-US" sz="3100" b="1" dirty="0">
                <a:latin typeface="Corbel" pitchFamily="34" charset="0"/>
              </a:rPr>
              <a:t>Recommendations</a:t>
            </a:r>
            <a:r>
              <a:rPr lang="en-US" sz="1600" dirty="0"/>
              <a:t/>
            </a:r>
            <a:br>
              <a:rPr lang="en-US" sz="16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5029200"/>
          </a:xfrm>
        </p:spPr>
        <p:txBody>
          <a:bodyPr>
            <a:normAutofit/>
          </a:bodyPr>
          <a:lstStyle/>
          <a:p>
            <a:r>
              <a:rPr lang="en-US" b="1" dirty="0">
                <a:latin typeface="Corbel" pitchFamily="34" charset="0"/>
              </a:rPr>
              <a:t>Behavioral change</a:t>
            </a:r>
          </a:p>
          <a:p>
            <a:pPr lvl="1"/>
            <a:r>
              <a:rPr lang="en-US" dirty="0">
                <a:latin typeface="Corbel" pitchFamily="34" charset="0"/>
              </a:rPr>
              <a:t>Continuous and evidence-based education and </a:t>
            </a:r>
            <a:r>
              <a:rPr lang="en-US" dirty="0">
                <a:solidFill>
                  <a:srgbClr val="FF0000"/>
                </a:solidFill>
                <a:latin typeface="Corbel" pitchFamily="34" charset="0"/>
              </a:rPr>
              <a:t>awareness</a:t>
            </a:r>
            <a:r>
              <a:rPr lang="en-US" dirty="0">
                <a:latin typeface="Corbel" pitchFamily="34" charset="0"/>
              </a:rPr>
              <a:t> programs using effective strategies</a:t>
            </a:r>
          </a:p>
          <a:p>
            <a:pPr lvl="1"/>
            <a:r>
              <a:rPr lang="en-US" dirty="0">
                <a:latin typeface="Corbel" pitchFamily="34" charset="0"/>
              </a:rPr>
              <a:t>Education, awareness and training could also be </a:t>
            </a:r>
            <a:r>
              <a:rPr lang="en-US" dirty="0">
                <a:solidFill>
                  <a:srgbClr val="FF0000"/>
                </a:solidFill>
                <a:latin typeface="Corbel" pitchFamily="34" charset="0"/>
              </a:rPr>
              <a:t>integrated in non-curricular activities </a:t>
            </a:r>
            <a:r>
              <a:rPr lang="en-US" dirty="0">
                <a:latin typeface="Corbel" pitchFamily="34" charset="0"/>
              </a:rPr>
              <a:t>in schools and universities</a:t>
            </a:r>
          </a:p>
          <a:p>
            <a:pPr lvl="1"/>
            <a:r>
              <a:rPr lang="en-US" dirty="0">
                <a:latin typeface="Corbel" pitchFamily="34" charset="0"/>
              </a:rPr>
              <a:t>The </a:t>
            </a:r>
            <a:r>
              <a:rPr lang="en-US" dirty="0">
                <a:solidFill>
                  <a:srgbClr val="FF0000"/>
                </a:solidFill>
                <a:latin typeface="Corbel" pitchFamily="34" charset="0"/>
              </a:rPr>
              <a:t>government</a:t>
            </a:r>
            <a:r>
              <a:rPr lang="en-US" dirty="0">
                <a:latin typeface="Corbel" pitchFamily="34" charset="0"/>
              </a:rPr>
              <a:t> should break the silence and explicitly state about the multidimensional harms of </a:t>
            </a:r>
            <a:r>
              <a:rPr lang="en-US" dirty="0" err="1">
                <a:latin typeface="Corbel" pitchFamily="34" charset="0"/>
              </a:rPr>
              <a:t>Khat</a:t>
            </a:r>
            <a:r>
              <a:rPr lang="en-US" dirty="0">
                <a:latin typeface="Corbel" pitchFamily="34" charset="0"/>
              </a:rPr>
              <a:t> use using different platforms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26668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63976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Corbel" pitchFamily="34" charset="0"/>
              </a:rPr>
              <a:t>Recommendations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b="1" dirty="0">
                <a:latin typeface="Corbel" pitchFamily="34" charset="0"/>
              </a:rPr>
              <a:t>Services</a:t>
            </a:r>
            <a:r>
              <a:rPr lang="en-US" dirty="0">
                <a:latin typeface="Corbel" pitchFamily="34" charset="0"/>
              </a:rPr>
              <a:t> 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Corbel" pitchFamily="34" charset="0"/>
              </a:rPr>
              <a:t>Holistic, Youth oriented approach and accessible</a:t>
            </a:r>
          </a:p>
          <a:p>
            <a:pPr lvl="1"/>
            <a:r>
              <a:rPr lang="en-US" dirty="0" err="1">
                <a:latin typeface="Corbel" pitchFamily="34" charset="0"/>
              </a:rPr>
              <a:t>MoH</a:t>
            </a:r>
            <a:r>
              <a:rPr lang="en-US" dirty="0">
                <a:latin typeface="Corbel" pitchFamily="34" charset="0"/>
              </a:rPr>
              <a:t> design </a:t>
            </a:r>
            <a:r>
              <a:rPr lang="en-US" dirty="0">
                <a:solidFill>
                  <a:srgbClr val="FF0000"/>
                </a:solidFill>
                <a:latin typeface="Corbel" pitchFamily="34" charset="0"/>
              </a:rPr>
              <a:t>screening tools and protocols </a:t>
            </a:r>
            <a:r>
              <a:rPr lang="en-US" dirty="0">
                <a:latin typeface="Corbel" pitchFamily="34" charset="0"/>
              </a:rPr>
              <a:t>for the treatment of Young people with </a:t>
            </a:r>
            <a:r>
              <a:rPr lang="en-US" dirty="0" err="1">
                <a:latin typeface="Corbel" pitchFamily="34" charset="0"/>
              </a:rPr>
              <a:t>khat</a:t>
            </a:r>
            <a:r>
              <a:rPr lang="en-US" dirty="0">
                <a:latin typeface="Corbel" pitchFamily="34" charset="0"/>
              </a:rPr>
              <a:t> addiction </a:t>
            </a:r>
          </a:p>
          <a:p>
            <a:r>
              <a:rPr lang="en-US" b="1" dirty="0">
                <a:latin typeface="Corbel" pitchFamily="34" charset="0"/>
              </a:rPr>
              <a:t>Community engagement</a:t>
            </a:r>
            <a:r>
              <a:rPr lang="en-US" dirty="0">
                <a:latin typeface="Corbel" pitchFamily="34" charset="0"/>
              </a:rPr>
              <a:t> 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Corbel" pitchFamily="34" charset="0"/>
              </a:rPr>
              <a:t>Family</a:t>
            </a:r>
            <a:r>
              <a:rPr lang="en-US" dirty="0">
                <a:latin typeface="Corbel" pitchFamily="34" charset="0"/>
              </a:rPr>
              <a:t> level programs</a:t>
            </a:r>
          </a:p>
          <a:p>
            <a:pPr lvl="1"/>
            <a:r>
              <a:rPr lang="en-US" dirty="0">
                <a:latin typeface="Corbel" pitchFamily="34" charset="0"/>
              </a:rPr>
              <a:t>community resources  </a:t>
            </a:r>
            <a:r>
              <a:rPr lang="en-US" dirty="0">
                <a:solidFill>
                  <a:srgbClr val="FF0000"/>
                </a:solidFill>
                <a:latin typeface="Corbel" pitchFamily="34" charset="0"/>
              </a:rPr>
              <a:t>exploration and integrate </a:t>
            </a:r>
            <a:r>
              <a:rPr lang="en-US" dirty="0">
                <a:latin typeface="Corbel" pitchFamily="34" charset="0"/>
              </a:rPr>
              <a:t>with modern treatment</a:t>
            </a:r>
          </a:p>
          <a:p>
            <a:pPr marL="457200" lvl="1" indent="0">
              <a:buNone/>
            </a:pPr>
            <a:r>
              <a:rPr lang="en-US" dirty="0">
                <a:latin typeface="Corbel" pitchFamily="34" charset="0"/>
              </a:rPr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98335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86800" cy="6096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Recommendations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5410200"/>
          </a:xfrm>
        </p:spPr>
        <p:txBody>
          <a:bodyPr>
            <a:normAutofit fontScale="77500" lnSpcReduction="20000"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Corbel" pitchFamily="34" charset="0"/>
              </a:rPr>
              <a:t>Law regulation </a:t>
            </a:r>
            <a:r>
              <a:rPr lang="en-US" sz="3000" b="1" dirty="0">
                <a:latin typeface="Corbel" pitchFamily="34" charset="0"/>
              </a:rPr>
              <a:t>than full ban</a:t>
            </a:r>
          </a:p>
          <a:p>
            <a:pPr lvl="1"/>
            <a:r>
              <a:rPr lang="en-US" sz="3000" dirty="0" err="1">
                <a:latin typeface="Corbel" pitchFamily="34" charset="0"/>
              </a:rPr>
              <a:t>Khat</a:t>
            </a:r>
            <a:r>
              <a:rPr lang="en-US" sz="3000" dirty="0">
                <a:latin typeface="Corbel" pitchFamily="34" charset="0"/>
              </a:rPr>
              <a:t> production </a:t>
            </a:r>
          </a:p>
          <a:p>
            <a:pPr lvl="1"/>
            <a:r>
              <a:rPr lang="en-US" sz="3000" dirty="0">
                <a:latin typeface="Corbel" pitchFamily="34" charset="0"/>
              </a:rPr>
              <a:t> livelihood alternatives </a:t>
            </a:r>
          </a:p>
          <a:p>
            <a:pPr lvl="1"/>
            <a:r>
              <a:rPr lang="en-US" sz="3000" dirty="0">
                <a:latin typeface="Corbel" pitchFamily="34" charset="0"/>
              </a:rPr>
              <a:t>Investment and commitment on candidate </a:t>
            </a:r>
            <a:r>
              <a:rPr lang="en-US" sz="3000" dirty="0">
                <a:solidFill>
                  <a:srgbClr val="FF0000"/>
                </a:solidFill>
                <a:latin typeface="Corbel" pitchFamily="34" charset="0"/>
              </a:rPr>
              <a:t>law enforcement </a:t>
            </a:r>
          </a:p>
          <a:p>
            <a:pPr>
              <a:buFont typeface="Wingdings" pitchFamily="2" charset="2"/>
              <a:buChar char="ü"/>
            </a:pPr>
            <a:r>
              <a:rPr lang="en-US" sz="3000" b="1" dirty="0" err="1">
                <a:latin typeface="Corbel" pitchFamily="34" charset="0"/>
              </a:rPr>
              <a:t>Khat</a:t>
            </a:r>
            <a:r>
              <a:rPr lang="en-US" sz="3000" b="1" dirty="0">
                <a:latin typeface="Corbel" pitchFamily="34" charset="0"/>
              </a:rPr>
              <a:t> trade </a:t>
            </a:r>
          </a:p>
          <a:p>
            <a:pPr marL="971550" lvl="1" indent="-457200">
              <a:buFontTx/>
              <a:buChar char="-"/>
            </a:pPr>
            <a:r>
              <a:rPr lang="en-US" sz="3000" dirty="0">
                <a:latin typeface="Corbel" pitchFamily="34" charset="0"/>
              </a:rPr>
              <a:t>Excise tax </a:t>
            </a:r>
          </a:p>
          <a:p>
            <a:pPr marL="571500" indent="-457200">
              <a:buFont typeface="Wingdings" pitchFamily="2" charset="2"/>
              <a:buChar char="ü"/>
            </a:pPr>
            <a:r>
              <a:rPr lang="en-US" sz="3000" b="1" dirty="0" err="1">
                <a:latin typeface="Corbel" pitchFamily="34" charset="0"/>
              </a:rPr>
              <a:t>Khat</a:t>
            </a:r>
            <a:r>
              <a:rPr lang="en-US" sz="3000" b="1" dirty="0">
                <a:latin typeface="Corbel" pitchFamily="34" charset="0"/>
              </a:rPr>
              <a:t> consumption</a:t>
            </a:r>
          </a:p>
          <a:p>
            <a:pPr lvl="1"/>
            <a:r>
              <a:rPr lang="en-US" dirty="0">
                <a:latin typeface="Corbel" pitchFamily="34" charset="0"/>
              </a:rPr>
              <a:t>Specifies the minimum age limit for </a:t>
            </a:r>
            <a:r>
              <a:rPr lang="en-US" dirty="0" err="1">
                <a:latin typeface="Corbel" pitchFamily="34" charset="0"/>
              </a:rPr>
              <a:t>Khat</a:t>
            </a:r>
            <a:r>
              <a:rPr lang="en-US" dirty="0">
                <a:latin typeface="Corbel" pitchFamily="34" charset="0"/>
              </a:rPr>
              <a:t> use</a:t>
            </a:r>
          </a:p>
          <a:p>
            <a:pPr lvl="1"/>
            <a:r>
              <a:rPr lang="en-US" dirty="0">
                <a:latin typeface="Corbel" pitchFamily="34" charset="0"/>
              </a:rPr>
              <a:t>Partially ban at some places</a:t>
            </a:r>
          </a:p>
          <a:p>
            <a:pPr lvl="1"/>
            <a:r>
              <a:rPr lang="en-US" dirty="0">
                <a:latin typeface="Corbel" pitchFamily="34" charset="0"/>
              </a:rPr>
              <a:t>Restrict </a:t>
            </a:r>
            <a:r>
              <a:rPr lang="en-US" dirty="0" err="1">
                <a:latin typeface="Corbel" pitchFamily="34" charset="0"/>
              </a:rPr>
              <a:t>Khat</a:t>
            </a:r>
            <a:r>
              <a:rPr lang="en-US" dirty="0">
                <a:latin typeface="Corbel" pitchFamily="34" charset="0"/>
              </a:rPr>
              <a:t> vendors </a:t>
            </a:r>
          </a:p>
          <a:p>
            <a:pPr lvl="1"/>
            <a:r>
              <a:rPr lang="en-US" dirty="0">
                <a:latin typeface="Corbel" pitchFamily="34" charset="0"/>
              </a:rPr>
              <a:t>Avoid any promotional activities of </a:t>
            </a:r>
            <a:r>
              <a:rPr lang="en-US" dirty="0" err="1">
                <a:latin typeface="Corbel" pitchFamily="34" charset="0"/>
              </a:rPr>
              <a:t>Khat</a:t>
            </a:r>
            <a:r>
              <a:rPr lang="en-US" dirty="0">
                <a:latin typeface="Corbel" pitchFamily="34" charset="0"/>
              </a:rPr>
              <a:t> trade and </a:t>
            </a:r>
            <a:r>
              <a:rPr lang="en-US" dirty="0" err="1">
                <a:latin typeface="Corbel" pitchFamily="34" charset="0"/>
              </a:rPr>
              <a:t>Khat</a:t>
            </a:r>
            <a:r>
              <a:rPr lang="en-US" dirty="0">
                <a:latin typeface="Corbel" pitchFamily="34" charset="0"/>
              </a:rPr>
              <a:t> use</a:t>
            </a:r>
          </a:p>
          <a:p>
            <a:pPr lvl="1"/>
            <a:r>
              <a:rPr lang="en-US" dirty="0">
                <a:latin typeface="Corbel" pitchFamily="34" charset="0"/>
              </a:rPr>
              <a:t>Prohibits </a:t>
            </a:r>
            <a:r>
              <a:rPr lang="en-US" dirty="0" err="1">
                <a:latin typeface="Corbel" pitchFamily="34" charset="0"/>
              </a:rPr>
              <a:t>Khat</a:t>
            </a:r>
            <a:r>
              <a:rPr lang="en-US" dirty="0">
                <a:latin typeface="Corbel" pitchFamily="34" charset="0"/>
              </a:rPr>
              <a:t> advertisements </a:t>
            </a:r>
          </a:p>
          <a:p>
            <a:pPr lvl="1"/>
            <a:r>
              <a:rPr lang="en-US" dirty="0" err="1">
                <a:latin typeface="Corbel" pitchFamily="34" charset="0"/>
              </a:rPr>
              <a:t>Khat</a:t>
            </a:r>
            <a:r>
              <a:rPr lang="en-US" dirty="0">
                <a:latin typeface="Corbel" pitchFamily="34" charset="0"/>
              </a:rPr>
              <a:t> transportation </a:t>
            </a:r>
          </a:p>
          <a:p>
            <a:r>
              <a:rPr lang="en-US" dirty="0">
                <a:latin typeface="Corbel" pitchFamily="34" charset="0"/>
              </a:rPr>
              <a:t>Multi-</a:t>
            </a:r>
            <a:r>
              <a:rPr lang="en-US" dirty="0" err="1">
                <a:latin typeface="Corbel" pitchFamily="34" charset="0"/>
              </a:rPr>
              <a:t>sectoral</a:t>
            </a:r>
            <a:r>
              <a:rPr lang="en-US" dirty="0">
                <a:latin typeface="Corbel" pitchFamily="34" charset="0"/>
              </a:rPr>
              <a:t>/coordination </a:t>
            </a:r>
          </a:p>
          <a:p>
            <a:r>
              <a:rPr lang="en-US" dirty="0">
                <a:latin typeface="Corbel" pitchFamily="34" charset="0"/>
              </a:rPr>
              <a:t>More research to provide evidence </a:t>
            </a:r>
          </a:p>
          <a:p>
            <a:pPr lvl="1">
              <a:buFont typeface="Arial" pitchFamily="34" charset="0"/>
              <a:buChar char="•"/>
            </a:pPr>
            <a:endParaRPr lang="en-US" dirty="0">
              <a:latin typeface="Corbe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dirty="0">
              <a:latin typeface="Corbel" pitchFamily="34" charset="0"/>
            </a:endParaRPr>
          </a:p>
          <a:p>
            <a:pPr marL="457200" lvl="1" indent="0">
              <a:buNone/>
            </a:pPr>
            <a:endParaRPr lang="en-US" dirty="0">
              <a:latin typeface="Corbe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15663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487362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en-US" sz="2800" dirty="0">
                <a:latin typeface="Corbel" pitchFamily="34" charset="0"/>
              </a:rPr>
              <a:t>Lessons from other drug harm reduction measures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4191000" cy="59436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latin typeface="Corbel" pitchFamily="34" charset="0"/>
              </a:rPr>
              <a:t>Policy</a:t>
            </a:r>
            <a:r>
              <a:rPr lang="en-US" dirty="0">
                <a:latin typeface="Corbel" pitchFamily="34" charset="0"/>
              </a:rPr>
              <a:t> –lion share for harm reduction </a:t>
            </a:r>
          </a:p>
          <a:p>
            <a:pPr lvl="1"/>
            <a:r>
              <a:rPr lang="en-US" sz="3000" dirty="0">
                <a:latin typeface="Corbel" pitchFamily="34" charset="0"/>
              </a:rPr>
              <a:t>Increase in purchase prices</a:t>
            </a:r>
          </a:p>
          <a:p>
            <a:pPr lvl="1"/>
            <a:r>
              <a:rPr lang="en-US" sz="3000" dirty="0">
                <a:latin typeface="Corbel" pitchFamily="34" charset="0"/>
              </a:rPr>
              <a:t>Reducing affordability  </a:t>
            </a:r>
          </a:p>
          <a:p>
            <a:pPr lvl="1"/>
            <a:r>
              <a:rPr lang="en-US" sz="3000" dirty="0">
                <a:latin typeface="Corbel" pitchFamily="34" charset="0"/>
              </a:rPr>
              <a:t>Taxation</a:t>
            </a:r>
          </a:p>
          <a:p>
            <a:pPr lvl="1"/>
            <a:r>
              <a:rPr lang="en-US" sz="3000" dirty="0">
                <a:latin typeface="Corbel" pitchFamily="34" charset="0"/>
              </a:rPr>
              <a:t>Setting minimum prices on alcohol </a:t>
            </a:r>
          </a:p>
          <a:p>
            <a:pPr lvl="1"/>
            <a:r>
              <a:rPr lang="en-US" sz="3000" dirty="0">
                <a:latin typeface="Corbel" pitchFamily="34" charset="0"/>
              </a:rPr>
              <a:t>Ban products that are likely to attract the vulnerable</a:t>
            </a:r>
          </a:p>
          <a:p>
            <a:pPr lvl="1"/>
            <a:r>
              <a:rPr lang="en-US" sz="3000" dirty="0">
                <a:latin typeface="Corbel" pitchFamily="34" charset="0"/>
              </a:rPr>
              <a:t>Minimum drinking age</a:t>
            </a:r>
          </a:p>
          <a:p>
            <a:pPr lvl="1"/>
            <a:r>
              <a:rPr lang="en-US" sz="3000" dirty="0">
                <a:latin typeface="Corbel" pitchFamily="34" charset="0"/>
              </a:rPr>
              <a:t>Limiting the blood alcohol concentration for drivers</a:t>
            </a:r>
          </a:p>
          <a:p>
            <a:pPr lvl="1"/>
            <a:r>
              <a:rPr lang="en-US" sz="3000" dirty="0">
                <a:latin typeface="Corbel" pitchFamily="34" charset="0"/>
              </a:rPr>
              <a:t>Create more awareness</a:t>
            </a:r>
          </a:p>
          <a:p>
            <a:pPr lvl="1"/>
            <a:r>
              <a:rPr lang="en-US" sz="3000" dirty="0">
                <a:latin typeface="Corbel" pitchFamily="34" charset="0"/>
              </a:rPr>
              <a:t>Limiting access</a:t>
            </a:r>
          </a:p>
          <a:p>
            <a:pPr lvl="1"/>
            <a:r>
              <a:rPr lang="en-US" sz="3000" dirty="0">
                <a:latin typeface="Corbel" pitchFamily="34" charset="0"/>
              </a:rPr>
              <a:t>Limiting days and hours of sale </a:t>
            </a:r>
          </a:p>
          <a:p>
            <a:pPr marL="0" indent="0">
              <a:buNone/>
            </a:pPr>
            <a:r>
              <a:rPr lang="en-US" dirty="0"/>
              <a:t>                                            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1480" y="1066800"/>
            <a:ext cx="4958542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4375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tx2"/>
                </a:solidFill>
                <a:latin typeface="Corbel" pitchFamily="34" charset="0"/>
              </a:rPr>
              <a:t>Lessons/experiences about </a:t>
            </a:r>
            <a:r>
              <a:rPr lang="en-US" sz="4000" dirty="0" err="1">
                <a:solidFill>
                  <a:schemeClr val="tx2"/>
                </a:solidFill>
                <a:latin typeface="Corbel" pitchFamily="34" charset="0"/>
              </a:rPr>
              <a:t>khat</a:t>
            </a:r>
            <a:r>
              <a:rPr lang="en-US" sz="4000" dirty="0">
                <a:solidFill>
                  <a:schemeClr val="tx2"/>
                </a:solidFill>
                <a:latin typeface="Corbel" pitchFamily="34" charset="0"/>
              </a:rPr>
              <a:t> harm reduction from you???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8687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9296400" cy="70104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dirty="0"/>
              <a:t>          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800" dirty="0"/>
              <a:t>                       </a:t>
            </a:r>
          </a:p>
          <a:p>
            <a:pPr marL="0" indent="0">
              <a:buNone/>
            </a:pPr>
            <a:r>
              <a:rPr lang="en-US" sz="4800" dirty="0"/>
              <a:t>         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F949-384C-4ECA-853F-F27B15BA0DB0}" type="slidenum">
              <a:rPr lang="en-US" smtClean="0"/>
              <a:pPr/>
              <a:t>49</a:t>
            </a:fld>
            <a:endParaRPr lang="en-US"/>
          </a:p>
        </p:txBody>
      </p:sp>
      <p:grpSp>
        <p:nvGrpSpPr>
          <p:cNvPr id="5" name="Canvas 6"/>
          <p:cNvGrpSpPr/>
          <p:nvPr/>
        </p:nvGrpSpPr>
        <p:grpSpPr>
          <a:xfrm>
            <a:off x="2395424" y="694350"/>
            <a:ext cx="5486400" cy="3200400"/>
            <a:chOff x="0" y="0"/>
            <a:chExt cx="5486400" cy="32004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5486400" cy="3200400"/>
            </a:xfrm>
            <a:prstGeom prst="rect">
              <a:avLst/>
            </a:prstGeom>
          </p:spPr>
        </p:sp>
        <p:pic>
          <p:nvPicPr>
            <p:cNvPr id="7" name="Picture 6" descr="C:\Users\fisho\Desktop\Picture1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000" y="180000"/>
              <a:ext cx="2486025" cy="7258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7" descr="C:\Users\fisho\Downloads\Telegram Desktop\Publon1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6175" y="885"/>
              <a:ext cx="1514475" cy="15519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Picture 8" descr="C:\Users\fisho\Downloads\Telegram Desktop\cropped-logo.jp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50" y="961980"/>
              <a:ext cx="1514475" cy="1238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 descr="C:\Users\fisho\Downloads\Telegram Desktop\save-your-holy-land-association-syhla-149765.jpg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50" y="2533650"/>
              <a:ext cx="1962150" cy="485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10" descr="C:\Users\fisho\Downloads\Telegram Desktop\FSA.jpg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2350" y="2399325"/>
              <a:ext cx="1924050" cy="76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Picture 11" descr="C:\Users\fisho\Downloads\Telegram Desktop\Propoor.jpg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845" y="1103925"/>
              <a:ext cx="1751330" cy="9620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extBox 1"/>
          <p:cNvSpPr txBox="1"/>
          <p:nvPr/>
        </p:nvSpPr>
        <p:spPr>
          <a:xfrm>
            <a:off x="1157238" y="4724400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  </a:t>
            </a:r>
            <a:r>
              <a:rPr lang="en-US" sz="44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xmlns="" val="3612180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2201</TotalTime>
  <Words>2077</Words>
  <Application>Microsoft Office PowerPoint</Application>
  <PresentationFormat>On-screen Show (4:3)</PresentationFormat>
  <Paragraphs>406</Paragraphs>
  <Slides>49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 An assessment  on the adverse effects of Khat in Young people,  Review on the Legal and Policy Frameworks and  Possible Recommendations    </vt:lpstr>
      <vt:lpstr>Introduction </vt:lpstr>
      <vt:lpstr>Introduction (2)</vt:lpstr>
      <vt:lpstr>Adverse effects of khat use</vt:lpstr>
      <vt:lpstr>Legal/social  status of khat use  </vt:lpstr>
      <vt:lpstr>Limitations of the studies </vt:lpstr>
      <vt:lpstr>Objectives  of  this assessment </vt:lpstr>
      <vt:lpstr>Conceptual framework </vt:lpstr>
      <vt:lpstr>Methods</vt:lpstr>
      <vt:lpstr>Sampling and sample size </vt:lpstr>
      <vt:lpstr>Target study settings and samples </vt:lpstr>
      <vt:lpstr>Participants</vt:lpstr>
      <vt:lpstr>Data collection and quality assurance </vt:lpstr>
      <vt:lpstr>Data analysis and presentation </vt:lpstr>
      <vt:lpstr>Ethical considerations </vt:lpstr>
      <vt:lpstr>Results</vt:lpstr>
      <vt:lpstr>Reasons for khat use</vt:lpstr>
      <vt:lpstr>Khat trend across time (1) </vt:lpstr>
      <vt:lpstr>Khat use across time (2)</vt:lpstr>
      <vt:lpstr>The current trend of khat (Gebissa, 2015)</vt:lpstr>
      <vt:lpstr>Khat supply chain </vt:lpstr>
      <vt:lpstr>Social Impacts of khat use (1)</vt:lpstr>
      <vt:lpstr>Social problems per towns</vt:lpstr>
      <vt:lpstr>Social problems (2)</vt:lpstr>
      <vt:lpstr>Other psychoactive substances use </vt:lpstr>
      <vt:lpstr>Psychological distress</vt:lpstr>
      <vt:lpstr>Psychological problems </vt:lpstr>
      <vt:lpstr>Prevalence of Anxiety/depression across regions </vt:lpstr>
      <vt:lpstr>Economic Impacts</vt:lpstr>
      <vt:lpstr>Economic Impacts(2)</vt:lpstr>
      <vt:lpstr>Economic impacts across regions </vt:lpstr>
      <vt:lpstr>Food Insecurity </vt:lpstr>
      <vt:lpstr>Food insecurity  (2)</vt:lpstr>
      <vt:lpstr>Khat Addiction : National and per towns</vt:lpstr>
      <vt:lpstr>Relationship among some variables </vt:lpstr>
      <vt:lpstr>COVID-19 and khat use</vt:lpstr>
      <vt:lpstr>Prevention measures for mitigating COVID-19</vt:lpstr>
      <vt:lpstr>Perception of Susceptibility </vt:lpstr>
      <vt:lpstr>Rehabilitation  Services </vt:lpstr>
      <vt:lpstr>Legal and policy frameworks/harm reduction</vt:lpstr>
      <vt:lpstr>Strategic plans </vt:lpstr>
      <vt:lpstr>Conclusion </vt:lpstr>
      <vt:lpstr>Conclusion (2)</vt:lpstr>
      <vt:lpstr>Recommendations </vt:lpstr>
      <vt:lpstr>Recommendations (2)</vt:lpstr>
      <vt:lpstr>Recommendations (3)</vt:lpstr>
      <vt:lpstr>Lessons from other drug harm reduction measures   </vt:lpstr>
      <vt:lpstr>Slide 48</vt:lpstr>
      <vt:lpstr>Slide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127</cp:revision>
  <dcterms:created xsi:type="dcterms:W3CDTF">2020-05-31T16:42:24Z</dcterms:created>
  <dcterms:modified xsi:type="dcterms:W3CDTF">2021-03-15T07:42:52Z</dcterms:modified>
</cp:coreProperties>
</file>