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708" r:id="rId1"/>
  </p:sldMasterIdLst>
  <p:notesMasterIdLst>
    <p:notesMasterId r:id="rId23"/>
  </p:notesMasterIdLst>
  <p:sldIdLst>
    <p:sldId id="256" r:id="rId2"/>
    <p:sldId id="265" r:id="rId3"/>
    <p:sldId id="287" r:id="rId4"/>
    <p:sldId id="288" r:id="rId5"/>
    <p:sldId id="266" r:id="rId6"/>
    <p:sldId id="273" r:id="rId7"/>
    <p:sldId id="272" r:id="rId8"/>
    <p:sldId id="274" r:id="rId9"/>
    <p:sldId id="278" r:id="rId10"/>
    <p:sldId id="281" r:id="rId11"/>
    <p:sldId id="289" r:id="rId12"/>
    <p:sldId id="282" r:id="rId13"/>
    <p:sldId id="276" r:id="rId14"/>
    <p:sldId id="277" r:id="rId15"/>
    <p:sldId id="279" r:id="rId16"/>
    <p:sldId id="284" r:id="rId17"/>
    <p:sldId id="285" r:id="rId18"/>
    <p:sldId id="280" r:id="rId19"/>
    <p:sldId id="283" r:id="rId20"/>
    <p:sldId id="290" r:id="rId21"/>
    <p:sldId id="28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guide id="3" pos="28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A5E4"/>
    <a:srgbClr val="3366CC"/>
    <a:srgbClr val="5C8726"/>
    <a:srgbClr val="ADC393"/>
    <a:srgbClr val="282373"/>
    <a:srgbClr val="00457C"/>
    <a:srgbClr val="4A4A4A"/>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10" autoAdjust="0"/>
    <p:restoredTop sz="94655" autoAdjust="0"/>
  </p:normalViewPr>
  <p:slideViewPr>
    <p:cSldViewPr snapToGrid="0" showGuides="1">
      <p:cViewPr>
        <p:scale>
          <a:sx n="87" d="100"/>
          <a:sy n="87" d="100"/>
        </p:scale>
        <p:origin x="-690" y="-1842"/>
      </p:cViewPr>
      <p:guideLst>
        <p:guide orient="horz" pos="2160"/>
        <p:guide pos="2880"/>
        <p:guide pos="282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4FDEF5-E3F4-49F5-BDD6-65CB4DE5129A}" type="datetimeFigureOut">
              <a:rPr lang="en-GB" smtClean="0"/>
              <a:pPr/>
              <a:t>09/04/2026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A51F13-2009-457E-92DA-320EB610546B}" type="slidenum">
              <a:rPr lang="en-GB" smtClean="0"/>
              <a:pPr/>
              <a:t>‹#›</a:t>
            </a:fld>
            <a:endParaRPr lang="en-GB"/>
          </a:p>
        </p:txBody>
      </p:sp>
    </p:spTree>
    <p:extLst>
      <p:ext uri="{BB962C8B-B14F-4D97-AF65-F5344CB8AC3E}">
        <p14:creationId xmlns:p14="http://schemas.microsoft.com/office/powerpoint/2010/main" val="1852120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A51F13-2009-457E-92DA-320EB610546B}" type="slidenum">
              <a:rPr lang="en-GB" smtClean="0"/>
              <a:pPr/>
              <a:t>0</a:t>
            </a:fld>
            <a:endParaRPr lang="en-GB"/>
          </a:p>
        </p:txBody>
      </p:sp>
    </p:spTree>
    <p:extLst>
      <p:ext uri="{BB962C8B-B14F-4D97-AF65-F5344CB8AC3E}">
        <p14:creationId xmlns:p14="http://schemas.microsoft.com/office/powerpoint/2010/main" val="3416673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A51F13-2009-457E-92DA-320EB610546B}" type="slidenum">
              <a:rPr lang="en-GB" smtClean="0"/>
              <a:pPr/>
              <a:t>4</a:t>
            </a:fld>
            <a:endParaRPr lang="en-GB"/>
          </a:p>
        </p:txBody>
      </p:sp>
    </p:spTree>
    <p:extLst>
      <p:ext uri="{BB962C8B-B14F-4D97-AF65-F5344CB8AC3E}">
        <p14:creationId xmlns:p14="http://schemas.microsoft.com/office/powerpoint/2010/main" val="3662452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0065BE-0657-4A47-90AD-C21C55E16B19}" type="datetime4">
              <a:rPr lang="en-US" smtClean="0"/>
              <a:pPr/>
              <a:t>April 9, 2026</a:t>
            </a:fld>
            <a:endParaRPr lang="en-US"/>
          </a:p>
        </p:txBody>
      </p:sp>
      <p:sp>
        <p:nvSpPr>
          <p:cNvPr id="5" name="Footer Placeholder 4"/>
          <p:cNvSpPr>
            <a:spLocks noGrp="1"/>
          </p:cNvSpPr>
          <p:nvPr>
            <p:ph type="ftr" sz="quarter" idx="11"/>
          </p:nvPr>
        </p:nvSpPr>
        <p:spPr/>
        <p:txBody>
          <a:bodyPr/>
          <a:lstStyle/>
          <a:p>
            <a:r>
              <a:rPr lang="en-GB" smtClean="0"/>
              <a:t>www.britishcouncil.org</a:t>
            </a:r>
            <a:endParaRPr lang="en-GB" dirty="0"/>
          </a:p>
        </p:txBody>
      </p:sp>
      <p:sp>
        <p:nvSpPr>
          <p:cNvPr id="6" name="Slide Number Placeholder 5"/>
          <p:cNvSpPr>
            <a:spLocks noGrp="1"/>
          </p:cNvSpPr>
          <p:nvPr>
            <p:ph type="sldNum" sz="quarter" idx="12"/>
          </p:nvPr>
        </p:nvSpPr>
        <p:spPr/>
        <p:txBody>
          <a:bodyPr/>
          <a:lstStyle/>
          <a:p>
            <a:fld id="{A1049D63-565D-48E4-9173-0B172111DC54}" type="slidenum">
              <a:rPr lang="en-GB" smtClean="0"/>
              <a:pPr/>
              <a:t>‹#›</a:t>
            </a:fld>
            <a:endParaRPr lang="en-GB" dirty="0"/>
          </a:p>
        </p:txBody>
      </p:sp>
    </p:spTree>
    <p:extLst>
      <p:ext uri="{BB962C8B-B14F-4D97-AF65-F5344CB8AC3E}">
        <p14:creationId xmlns:p14="http://schemas.microsoft.com/office/powerpoint/2010/main" val="4104546320"/>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DE42F4-6EEF-4EF7-8ED4-2208F0F89A08}" type="datetimeFigureOut">
              <a:rPr lang="en-US" smtClean="0"/>
              <a:pPr/>
              <a:t>4/9/2026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823029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7D2193-4505-4A75-99BB-880C6989A757}" type="datetime4">
              <a:rPr lang="en-US" smtClean="0"/>
              <a:pPr/>
              <a:t>April 9, 2026</a:t>
            </a:fld>
            <a:endParaRPr lang="en-US"/>
          </a:p>
        </p:txBody>
      </p:sp>
      <p:sp>
        <p:nvSpPr>
          <p:cNvPr id="5" name="Footer Placeholder 4"/>
          <p:cNvSpPr>
            <a:spLocks noGrp="1"/>
          </p:cNvSpPr>
          <p:nvPr>
            <p:ph type="ftr" sz="quarter" idx="11"/>
          </p:nvPr>
        </p:nvSpPr>
        <p:spPr/>
        <p:txBody>
          <a:bodyPr/>
          <a:lstStyle/>
          <a:p>
            <a:r>
              <a:rPr lang="en-GB" smtClean="0"/>
              <a:t>www.britishcouncil.org</a:t>
            </a:r>
            <a:endParaRPr lang="en-GB" dirty="0"/>
          </a:p>
        </p:txBody>
      </p:sp>
      <p:sp>
        <p:nvSpPr>
          <p:cNvPr id="6" name="Slide Number Placeholder 5"/>
          <p:cNvSpPr>
            <a:spLocks noGrp="1"/>
          </p:cNvSpPr>
          <p:nvPr>
            <p:ph type="sldNum" sz="quarter" idx="12"/>
          </p:nvPr>
        </p:nvSpPr>
        <p:spPr/>
        <p:txBody>
          <a:bodyPr/>
          <a:lstStyle/>
          <a:p>
            <a:fld id="{A1049D63-565D-48E4-9173-0B172111DC54}" type="slidenum">
              <a:rPr lang="en-GB" smtClean="0"/>
              <a:pPr/>
              <a:t>‹#›</a:t>
            </a:fld>
            <a:endParaRPr lang="en-GB" dirty="0"/>
          </a:p>
        </p:txBody>
      </p:sp>
    </p:spTree>
    <p:extLst>
      <p:ext uri="{BB962C8B-B14F-4D97-AF65-F5344CB8AC3E}">
        <p14:creationId xmlns:p14="http://schemas.microsoft.com/office/powerpoint/2010/main" val="1814857513"/>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3A18F4-33C3-445B-924C-31108C51719C}" type="datetime4">
              <a:rPr lang="en-US" smtClean="0"/>
              <a:pPr/>
              <a:t>April 9, 2026</a:t>
            </a:fld>
            <a:endParaRPr lang="en-US"/>
          </a:p>
        </p:txBody>
      </p:sp>
      <p:sp>
        <p:nvSpPr>
          <p:cNvPr id="6" name="Footer Placeholder 5"/>
          <p:cNvSpPr>
            <a:spLocks noGrp="1"/>
          </p:cNvSpPr>
          <p:nvPr>
            <p:ph type="ftr" sz="quarter" idx="11"/>
          </p:nvPr>
        </p:nvSpPr>
        <p:spPr/>
        <p:txBody>
          <a:bodyPr/>
          <a:lstStyle/>
          <a:p>
            <a:r>
              <a:rPr lang="en-GB" smtClean="0"/>
              <a:t>www.britishcouncil.org</a:t>
            </a:r>
            <a:endParaRPr lang="en-GB" dirty="0"/>
          </a:p>
        </p:txBody>
      </p:sp>
      <p:sp>
        <p:nvSpPr>
          <p:cNvPr id="7" name="Slide Number Placeholder 6"/>
          <p:cNvSpPr>
            <a:spLocks noGrp="1"/>
          </p:cNvSpPr>
          <p:nvPr>
            <p:ph type="sldNum" sz="quarter" idx="12"/>
          </p:nvPr>
        </p:nvSpPr>
        <p:spPr/>
        <p:txBody>
          <a:bodyPr/>
          <a:lstStyle/>
          <a:p>
            <a:fld id="{A1049D63-565D-48E4-9173-0B172111DC54}" type="slidenum">
              <a:rPr lang="en-GB" smtClean="0"/>
              <a:pPr/>
              <a:t>‹#›</a:t>
            </a:fld>
            <a:endParaRPr lang="en-GB" dirty="0"/>
          </a:p>
        </p:txBody>
      </p:sp>
    </p:spTree>
    <p:extLst>
      <p:ext uri="{BB962C8B-B14F-4D97-AF65-F5344CB8AC3E}">
        <p14:creationId xmlns:p14="http://schemas.microsoft.com/office/powerpoint/2010/main" val="535918657"/>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F7543A-E259-478F-9E0D-57BA40E442B7}" type="datetime4">
              <a:rPr lang="en-US" smtClean="0"/>
              <a:pPr/>
              <a:t>April 9, 2026</a:t>
            </a:fld>
            <a:endParaRPr lang="en-US"/>
          </a:p>
        </p:txBody>
      </p:sp>
      <p:sp>
        <p:nvSpPr>
          <p:cNvPr id="8" name="Footer Placeholder 7"/>
          <p:cNvSpPr>
            <a:spLocks noGrp="1"/>
          </p:cNvSpPr>
          <p:nvPr>
            <p:ph type="ftr" sz="quarter" idx="11"/>
          </p:nvPr>
        </p:nvSpPr>
        <p:spPr/>
        <p:txBody>
          <a:bodyPr/>
          <a:lstStyle/>
          <a:p>
            <a:r>
              <a:rPr lang="en-GB" smtClean="0"/>
              <a:t>www.britishcouncil.org</a:t>
            </a:r>
            <a:endParaRPr lang="en-GB" dirty="0"/>
          </a:p>
        </p:txBody>
      </p:sp>
      <p:sp>
        <p:nvSpPr>
          <p:cNvPr id="9" name="Slide Number Placeholder 8"/>
          <p:cNvSpPr>
            <a:spLocks noGrp="1"/>
          </p:cNvSpPr>
          <p:nvPr>
            <p:ph type="sldNum" sz="quarter" idx="12"/>
          </p:nvPr>
        </p:nvSpPr>
        <p:spPr/>
        <p:txBody>
          <a:bodyPr/>
          <a:lstStyle/>
          <a:p>
            <a:fld id="{A1049D63-565D-48E4-9173-0B172111DC54}" type="slidenum">
              <a:rPr lang="en-GB" smtClean="0"/>
              <a:pPr/>
              <a:t>‹#›</a:t>
            </a:fld>
            <a:endParaRPr lang="en-GB" dirty="0"/>
          </a:p>
        </p:txBody>
      </p:sp>
    </p:spTree>
    <p:extLst>
      <p:ext uri="{BB962C8B-B14F-4D97-AF65-F5344CB8AC3E}">
        <p14:creationId xmlns:p14="http://schemas.microsoft.com/office/powerpoint/2010/main" val="3119580952"/>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FB012D-77A1-44B0-BB26-329BA1EE55C9}" type="datetime4">
              <a:rPr lang="en-US" smtClean="0"/>
              <a:pPr/>
              <a:t>April 9, 2026</a:t>
            </a:fld>
            <a:endParaRPr lang="en-US"/>
          </a:p>
        </p:txBody>
      </p:sp>
      <p:sp>
        <p:nvSpPr>
          <p:cNvPr id="4" name="Footer Placeholder 3"/>
          <p:cNvSpPr>
            <a:spLocks noGrp="1"/>
          </p:cNvSpPr>
          <p:nvPr>
            <p:ph type="ftr" sz="quarter" idx="11"/>
          </p:nvPr>
        </p:nvSpPr>
        <p:spPr/>
        <p:txBody>
          <a:bodyPr/>
          <a:lstStyle/>
          <a:p>
            <a:r>
              <a:rPr lang="en-GB" smtClean="0"/>
              <a:t>www.britishcouncil.org</a:t>
            </a:r>
            <a:endParaRPr lang="en-GB" dirty="0"/>
          </a:p>
        </p:txBody>
      </p:sp>
      <p:sp>
        <p:nvSpPr>
          <p:cNvPr id="5" name="Slide Number Placeholder 4"/>
          <p:cNvSpPr>
            <a:spLocks noGrp="1"/>
          </p:cNvSpPr>
          <p:nvPr>
            <p:ph type="sldNum" sz="quarter" idx="12"/>
          </p:nvPr>
        </p:nvSpPr>
        <p:spPr/>
        <p:txBody>
          <a:bodyPr/>
          <a:lstStyle/>
          <a:p>
            <a:fld id="{A1049D63-565D-48E4-9173-0B172111DC54}" type="slidenum">
              <a:rPr lang="en-GB" smtClean="0"/>
              <a:pPr/>
              <a:t>‹#›</a:t>
            </a:fld>
            <a:endParaRPr lang="en-GB" dirty="0"/>
          </a:p>
        </p:txBody>
      </p:sp>
    </p:spTree>
    <p:extLst>
      <p:ext uri="{BB962C8B-B14F-4D97-AF65-F5344CB8AC3E}">
        <p14:creationId xmlns:p14="http://schemas.microsoft.com/office/powerpoint/2010/main" val="224482334"/>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7499E-3031-413E-B01E-B94970708CAA}" type="datetime4">
              <a:rPr lang="en-US" smtClean="0"/>
              <a:pPr/>
              <a:t>April 9, 2026</a:t>
            </a:fld>
            <a:endParaRPr lang="en-US"/>
          </a:p>
        </p:txBody>
      </p:sp>
      <p:sp>
        <p:nvSpPr>
          <p:cNvPr id="3" name="Footer Placeholder 2"/>
          <p:cNvSpPr>
            <a:spLocks noGrp="1"/>
          </p:cNvSpPr>
          <p:nvPr>
            <p:ph type="ftr" sz="quarter" idx="11"/>
          </p:nvPr>
        </p:nvSpPr>
        <p:spPr/>
        <p:txBody>
          <a:bodyPr/>
          <a:lstStyle/>
          <a:p>
            <a:r>
              <a:rPr lang="en-GB" smtClean="0"/>
              <a:t>www.britishcouncil.org</a:t>
            </a:r>
            <a:endParaRPr lang="en-GB" dirty="0"/>
          </a:p>
        </p:txBody>
      </p:sp>
      <p:sp>
        <p:nvSpPr>
          <p:cNvPr id="4" name="Slide Number Placeholder 3"/>
          <p:cNvSpPr>
            <a:spLocks noGrp="1"/>
          </p:cNvSpPr>
          <p:nvPr>
            <p:ph type="sldNum" sz="quarter" idx="12"/>
          </p:nvPr>
        </p:nvSpPr>
        <p:spPr/>
        <p:txBody>
          <a:bodyPr/>
          <a:lstStyle/>
          <a:p>
            <a:fld id="{A1049D63-565D-48E4-9173-0B172111DC54}" type="slidenum">
              <a:rPr lang="en-GB" smtClean="0"/>
              <a:pPr/>
              <a:t>‹#›</a:t>
            </a:fld>
            <a:endParaRPr lang="en-GB" dirty="0"/>
          </a:p>
        </p:txBody>
      </p:sp>
    </p:spTree>
    <p:extLst>
      <p:ext uri="{BB962C8B-B14F-4D97-AF65-F5344CB8AC3E}">
        <p14:creationId xmlns:p14="http://schemas.microsoft.com/office/powerpoint/2010/main" val="2131385384"/>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7EAB0C-2220-4D0E-A0DD-DB7FA0F742F4}" type="datetime4">
              <a:rPr lang="en-US" smtClean="0"/>
              <a:pPr/>
              <a:t>April 9, 2026</a:t>
            </a:fld>
            <a:endParaRPr lang="en-US"/>
          </a:p>
        </p:txBody>
      </p:sp>
      <p:sp>
        <p:nvSpPr>
          <p:cNvPr id="6" name="Footer Placeholder 5"/>
          <p:cNvSpPr>
            <a:spLocks noGrp="1"/>
          </p:cNvSpPr>
          <p:nvPr>
            <p:ph type="ftr" sz="quarter" idx="11"/>
          </p:nvPr>
        </p:nvSpPr>
        <p:spPr/>
        <p:txBody>
          <a:bodyPr/>
          <a:lstStyle/>
          <a:p>
            <a:r>
              <a:rPr lang="en-GB" smtClean="0"/>
              <a:t>www.britishcouncil.org</a:t>
            </a:r>
            <a:endParaRPr lang="en-GB" dirty="0"/>
          </a:p>
        </p:txBody>
      </p:sp>
      <p:sp>
        <p:nvSpPr>
          <p:cNvPr id="7" name="Slide Number Placeholder 6"/>
          <p:cNvSpPr>
            <a:spLocks noGrp="1"/>
          </p:cNvSpPr>
          <p:nvPr>
            <p:ph type="sldNum" sz="quarter" idx="12"/>
          </p:nvPr>
        </p:nvSpPr>
        <p:spPr/>
        <p:txBody>
          <a:bodyPr/>
          <a:lstStyle/>
          <a:p>
            <a:fld id="{A1049D63-565D-48E4-9173-0B172111DC54}" type="slidenum">
              <a:rPr lang="en-GB" smtClean="0"/>
              <a:pPr/>
              <a:t>‹#›</a:t>
            </a:fld>
            <a:endParaRPr lang="en-GB" dirty="0"/>
          </a:p>
        </p:txBody>
      </p:sp>
    </p:spTree>
    <p:extLst>
      <p:ext uri="{BB962C8B-B14F-4D97-AF65-F5344CB8AC3E}">
        <p14:creationId xmlns:p14="http://schemas.microsoft.com/office/powerpoint/2010/main" val="1294751711"/>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416D63-31BF-4B94-B6C5-E20B2C63F515}" type="datetime4">
              <a:rPr lang="en-US" smtClean="0"/>
              <a:pPr/>
              <a:t>April 9, 2026</a:t>
            </a:fld>
            <a:endParaRPr lang="en-US"/>
          </a:p>
        </p:txBody>
      </p:sp>
      <p:sp>
        <p:nvSpPr>
          <p:cNvPr id="6" name="Footer Placeholder 5"/>
          <p:cNvSpPr>
            <a:spLocks noGrp="1"/>
          </p:cNvSpPr>
          <p:nvPr>
            <p:ph type="ftr" sz="quarter" idx="11"/>
          </p:nvPr>
        </p:nvSpPr>
        <p:spPr/>
        <p:txBody>
          <a:bodyPr/>
          <a:lstStyle/>
          <a:p>
            <a:r>
              <a:rPr lang="en-GB" smtClean="0"/>
              <a:t>www.britishcouncil.org</a:t>
            </a:r>
            <a:endParaRPr lang="en-GB" dirty="0"/>
          </a:p>
        </p:txBody>
      </p:sp>
      <p:sp>
        <p:nvSpPr>
          <p:cNvPr id="7" name="Slide Number Placeholder 6"/>
          <p:cNvSpPr>
            <a:spLocks noGrp="1"/>
          </p:cNvSpPr>
          <p:nvPr>
            <p:ph type="sldNum" sz="quarter" idx="12"/>
          </p:nvPr>
        </p:nvSpPr>
        <p:spPr/>
        <p:txBody>
          <a:bodyPr/>
          <a:lstStyle/>
          <a:p>
            <a:fld id="{A1049D63-565D-48E4-9173-0B172111DC54}" type="slidenum">
              <a:rPr lang="en-GB" smtClean="0"/>
              <a:pPr/>
              <a:t>‹#›</a:t>
            </a:fld>
            <a:endParaRPr lang="en-GB" dirty="0"/>
          </a:p>
        </p:txBody>
      </p:sp>
    </p:spTree>
    <p:extLst>
      <p:ext uri="{BB962C8B-B14F-4D97-AF65-F5344CB8AC3E}">
        <p14:creationId xmlns:p14="http://schemas.microsoft.com/office/powerpoint/2010/main" val="4283991263"/>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6C3AA4-67BE-44F7-809A-3582401494AF}" type="datetime4">
              <a:rPr lang="en-US" smtClean="0"/>
              <a:pPr/>
              <a:t>April 9, 2026</a:t>
            </a:fld>
            <a:endParaRPr lang="en-US"/>
          </a:p>
        </p:txBody>
      </p:sp>
      <p:sp>
        <p:nvSpPr>
          <p:cNvPr id="5" name="Footer Placeholder 4"/>
          <p:cNvSpPr>
            <a:spLocks noGrp="1"/>
          </p:cNvSpPr>
          <p:nvPr>
            <p:ph type="ftr" sz="quarter" idx="11"/>
          </p:nvPr>
        </p:nvSpPr>
        <p:spPr/>
        <p:txBody>
          <a:bodyPr/>
          <a:lstStyle/>
          <a:p>
            <a:r>
              <a:rPr lang="en-GB" smtClean="0"/>
              <a:t>www.britishcouncil.org</a:t>
            </a:r>
            <a:endParaRPr lang="en-GB" dirty="0"/>
          </a:p>
        </p:txBody>
      </p:sp>
      <p:sp>
        <p:nvSpPr>
          <p:cNvPr id="6" name="Slide Number Placeholder 5"/>
          <p:cNvSpPr>
            <a:spLocks noGrp="1"/>
          </p:cNvSpPr>
          <p:nvPr>
            <p:ph type="sldNum" sz="quarter" idx="12"/>
          </p:nvPr>
        </p:nvSpPr>
        <p:spPr/>
        <p:txBody>
          <a:bodyPr/>
          <a:lstStyle/>
          <a:p>
            <a:fld id="{A1049D63-565D-48E4-9173-0B172111DC54}" type="slidenum">
              <a:rPr lang="en-GB" smtClean="0"/>
              <a:pPr/>
              <a:t>‹#›</a:t>
            </a:fld>
            <a:endParaRPr lang="en-GB" dirty="0"/>
          </a:p>
        </p:txBody>
      </p:sp>
    </p:spTree>
    <p:extLst>
      <p:ext uri="{BB962C8B-B14F-4D97-AF65-F5344CB8AC3E}">
        <p14:creationId xmlns:p14="http://schemas.microsoft.com/office/powerpoint/2010/main" val="397924910"/>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172EEB-1769-4776-AD69-E7C1260563EB}" type="datetime4">
              <a:rPr lang="en-US" smtClean="0"/>
              <a:pPr/>
              <a:t>April 9, 2026</a:t>
            </a:fld>
            <a:endParaRPr lang="en-US"/>
          </a:p>
        </p:txBody>
      </p:sp>
      <p:sp>
        <p:nvSpPr>
          <p:cNvPr id="5" name="Footer Placeholder 4"/>
          <p:cNvSpPr>
            <a:spLocks noGrp="1"/>
          </p:cNvSpPr>
          <p:nvPr>
            <p:ph type="ftr" sz="quarter" idx="11"/>
          </p:nvPr>
        </p:nvSpPr>
        <p:spPr/>
        <p:txBody>
          <a:bodyPr/>
          <a:lstStyle/>
          <a:p>
            <a:r>
              <a:rPr lang="en-GB" smtClean="0"/>
              <a:t>www.britishcouncil.org</a:t>
            </a:r>
            <a:endParaRPr lang="en-GB" dirty="0"/>
          </a:p>
        </p:txBody>
      </p:sp>
      <p:sp>
        <p:nvSpPr>
          <p:cNvPr id="6" name="Slide Number Placeholder 5"/>
          <p:cNvSpPr>
            <a:spLocks noGrp="1"/>
          </p:cNvSpPr>
          <p:nvPr>
            <p:ph type="sldNum" sz="quarter" idx="12"/>
          </p:nvPr>
        </p:nvSpPr>
        <p:spPr/>
        <p:txBody>
          <a:bodyPr/>
          <a:lstStyle/>
          <a:p>
            <a:fld id="{A1049D63-565D-48E4-9173-0B172111DC54}" type="slidenum">
              <a:rPr lang="en-GB" smtClean="0"/>
              <a:pPr/>
              <a:t>‹#›</a:t>
            </a:fld>
            <a:endParaRPr lang="en-GB" dirty="0"/>
          </a:p>
        </p:txBody>
      </p:sp>
    </p:spTree>
    <p:extLst>
      <p:ext uri="{BB962C8B-B14F-4D97-AF65-F5344CB8AC3E}">
        <p14:creationId xmlns:p14="http://schemas.microsoft.com/office/powerpoint/2010/main" val="655028421"/>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 with Title">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855848" y="2350393"/>
            <a:ext cx="7990712" cy="1532492"/>
          </a:xfrm>
          <a:ln>
            <a:noFill/>
          </a:ln>
        </p:spPr>
        <p:txBody>
          <a:bodyPr lIns="72000" tIns="36000" rIns="72000" bIns="72000" anchor="t" anchorCtr="0">
            <a:noAutofit/>
          </a:bodyPr>
          <a:lstStyle>
            <a:lvl1pPr algn="l">
              <a:lnSpc>
                <a:spcPts val="5400"/>
              </a:lnSpc>
              <a:defRPr sz="5400" b="1" i="0" kern="1200" cap="none" spc="50" baseline="0">
                <a:solidFill>
                  <a:srgbClr val="5C8726"/>
                </a:solidFill>
                <a:latin typeface="Arial"/>
                <a:cs typeface="Arial"/>
              </a:defRPr>
            </a:lvl1pPr>
          </a:lstStyle>
          <a:p>
            <a:r>
              <a:rPr lang="en-US" dirty="0"/>
              <a:t>Click to edit </a:t>
            </a:r>
            <a:br>
              <a:rPr lang="en-US" dirty="0"/>
            </a:br>
            <a:r>
              <a:rPr lang="en-US" dirty="0"/>
              <a:t>Master title style</a:t>
            </a:r>
            <a:endParaRPr lang="en-GB" dirty="0"/>
          </a:p>
        </p:txBody>
      </p:sp>
      <p:sp>
        <p:nvSpPr>
          <p:cNvPr id="9" name="Footer Placeholder 4"/>
          <p:cNvSpPr>
            <a:spLocks noGrp="1"/>
          </p:cNvSpPr>
          <p:nvPr>
            <p:ph type="ftr" sz="quarter" idx="3"/>
          </p:nvPr>
        </p:nvSpPr>
        <p:spPr>
          <a:xfrm>
            <a:off x="790651" y="5959649"/>
            <a:ext cx="2363140" cy="396000"/>
          </a:xfrm>
          <a:prstGeom prst="rect">
            <a:avLst/>
          </a:prstGeom>
          <a:ln w="12700">
            <a:noFill/>
          </a:ln>
        </p:spPr>
        <p:txBody>
          <a:bodyPr vert="horz" lIns="108000" tIns="108000" rIns="108000" bIns="108000" rtlCol="0" anchor="ctr"/>
          <a:lstStyle>
            <a:lvl1pPr algn="l">
              <a:defRPr sz="1400" b="0" i="0">
                <a:solidFill>
                  <a:srgbClr val="5C8726"/>
                </a:solidFill>
                <a:latin typeface="Arial"/>
                <a:cs typeface="British Council Sans"/>
              </a:defRPr>
            </a:lvl1pPr>
          </a:lstStyle>
          <a:p>
            <a:r>
              <a:rPr lang="en-GB" dirty="0" err="1"/>
              <a:t>www.cssp-et.org</a:t>
            </a:r>
            <a:endParaRPr lang="en-GB" dirty="0"/>
          </a:p>
        </p:txBody>
      </p:sp>
      <p:sp>
        <p:nvSpPr>
          <p:cNvPr id="6" name="Subtitle 2"/>
          <p:cNvSpPr>
            <a:spLocks noGrp="1"/>
          </p:cNvSpPr>
          <p:nvPr>
            <p:ph type="subTitle" idx="1"/>
          </p:nvPr>
        </p:nvSpPr>
        <p:spPr>
          <a:xfrm>
            <a:off x="855848" y="3850238"/>
            <a:ext cx="7997606" cy="369793"/>
          </a:xfrm>
        </p:spPr>
        <p:txBody>
          <a:bodyPr wrap="square" lIns="72000" tIns="72000" rIns="72000">
            <a:spAutoFit/>
          </a:bodyPr>
          <a:lstStyle>
            <a:lvl1pPr marL="0" indent="0" algn="l">
              <a:lnSpc>
                <a:spcPts val="2300"/>
              </a:lnSpc>
              <a:spcAft>
                <a:spcPts val="0"/>
              </a:spcAft>
              <a:buNone/>
              <a:defRPr sz="2000" b="0" cap="none"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GB" dirty="0"/>
          </a:p>
        </p:txBody>
      </p:sp>
      <p:sp>
        <p:nvSpPr>
          <p:cNvPr id="2" name="TextBox 1"/>
          <p:cNvSpPr txBox="1"/>
          <p:nvPr userDrawn="1"/>
        </p:nvSpPr>
        <p:spPr>
          <a:xfrm>
            <a:off x="804265" y="6320641"/>
            <a:ext cx="5435146" cy="297517"/>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kern="1200" baseline="30000">
                <a:solidFill>
                  <a:schemeClr val="tx1"/>
                </a:solidFill>
                <a:latin typeface="+mn-lt"/>
                <a:ea typeface="+mn-ea"/>
                <a:cs typeface="+mn-cs"/>
              </a:rPr>
              <a:t>The Civil Society Support Programme Phase Two (CSSP2) is funded by the people of the United Kingdom, Ireland, Sweden and Norway. </a:t>
            </a:r>
            <a:br>
              <a:rPr lang="en-GB" sz="1000" b="0" i="0" u="none" strike="noStrike" kern="1200" baseline="30000">
                <a:solidFill>
                  <a:schemeClr val="tx1"/>
                </a:solidFill>
                <a:latin typeface="+mn-lt"/>
                <a:ea typeface="+mn-ea"/>
                <a:cs typeface="+mn-cs"/>
              </a:rPr>
            </a:br>
            <a:r>
              <a:rPr lang="en-GB" sz="1000" b="0" i="0" u="none" strike="noStrike" kern="1200" baseline="30000">
                <a:solidFill>
                  <a:schemeClr val="tx1"/>
                </a:solidFill>
                <a:latin typeface="+mn-lt"/>
                <a:ea typeface="+mn-ea"/>
                <a:cs typeface="+mn-cs"/>
              </a:rPr>
              <a:t>The programme is managed by the British Council, in consortium with PACT UK and Social Development Direct.</a:t>
            </a:r>
          </a:p>
        </p:txBody>
      </p:sp>
    </p:spTree>
    <p:extLst>
      <p:ext uri="{BB962C8B-B14F-4D97-AF65-F5344CB8AC3E}">
        <p14:creationId xmlns:p14="http://schemas.microsoft.com/office/powerpoint/2010/main" val="1511014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wo column content">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2836" y="812531"/>
            <a:ext cx="7888031" cy="350096"/>
          </a:xfrm>
        </p:spPr>
        <p:txBody>
          <a:bodyPr lIns="0" tIns="0" rIns="0" bIns="0"/>
          <a:lstStyle>
            <a:lvl1pPr>
              <a:lnSpc>
                <a:spcPts val="2700"/>
              </a:lnSpc>
              <a:defRPr sz="2400">
                <a:solidFill>
                  <a:srgbClr val="5C8726"/>
                </a:solidFill>
              </a:defRPr>
            </a:lvl1pPr>
          </a:lstStyle>
          <a:p>
            <a:r>
              <a:rPr lang="en-GB"/>
              <a:t>Click to edit Master title style</a:t>
            </a:r>
          </a:p>
        </p:txBody>
      </p:sp>
      <p:sp>
        <p:nvSpPr>
          <p:cNvPr id="3" name="Content Placeholder 2"/>
          <p:cNvSpPr>
            <a:spLocks noGrp="1"/>
          </p:cNvSpPr>
          <p:nvPr>
            <p:ph sz="half" idx="1"/>
          </p:nvPr>
        </p:nvSpPr>
        <p:spPr>
          <a:xfrm>
            <a:off x="891350" y="1481627"/>
            <a:ext cx="7758133" cy="4379023"/>
          </a:xfrm>
        </p:spPr>
        <p:txBody>
          <a:bodyPr/>
          <a:lstStyle>
            <a:lvl1pPr>
              <a:defRPr>
                <a:solidFill>
                  <a:srgbClr val="ADC393"/>
                </a:solidFill>
              </a:defRPr>
            </a:lvl1pPr>
            <a:lvl2pPr marL="0" indent="-180000">
              <a:defRPr>
                <a:solidFill>
                  <a:schemeClr val="tx1"/>
                </a:solidFill>
              </a:defRPr>
            </a:lvl2pPr>
            <a:lvl3pPr marL="0" indent="-180000">
              <a:defRPr>
                <a:solidFill>
                  <a:schemeClr val="tx1"/>
                </a:solidFill>
              </a:defRPr>
            </a:lvl3pPr>
            <a:lvl4pPr marL="172800" indent="-180000">
              <a:defRPr>
                <a:solidFill>
                  <a:schemeClr val="tx1"/>
                </a:solidFill>
              </a:defRPr>
            </a:lvl4pPr>
            <a:lvl5pPr marL="172800" indent="-180000">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Footer Placeholder 6"/>
          <p:cNvSpPr>
            <a:spLocks noGrp="1"/>
          </p:cNvSpPr>
          <p:nvPr>
            <p:ph type="ftr" sz="quarter" idx="10"/>
          </p:nvPr>
        </p:nvSpPr>
        <p:spPr>
          <a:xfrm>
            <a:off x="892837" y="6237010"/>
            <a:ext cx="3764016" cy="396000"/>
          </a:xfrm>
        </p:spPr>
        <p:txBody>
          <a:bodyPr lIns="0" rIns="0"/>
          <a:lstStyle/>
          <a:p>
            <a:r>
              <a:rPr lang="en-GB" dirty="0" err="1"/>
              <a:t>www.cssp-et.org</a:t>
            </a:r>
            <a:endParaRPr lang="en-GB" dirty="0"/>
          </a:p>
        </p:txBody>
      </p:sp>
      <p:sp>
        <p:nvSpPr>
          <p:cNvPr id="10" name="Slide Number Placeholder 7"/>
          <p:cNvSpPr>
            <a:spLocks noGrp="1"/>
          </p:cNvSpPr>
          <p:nvPr>
            <p:ph type="sldNum" sz="quarter" idx="11"/>
          </p:nvPr>
        </p:nvSpPr>
        <p:spPr>
          <a:xfrm>
            <a:off x="6583362" y="6237011"/>
            <a:ext cx="2057400" cy="396000"/>
          </a:xfrm>
        </p:spPr>
        <p:txBody>
          <a:bodyPr/>
          <a:lstStyle/>
          <a:p>
            <a:fld id="{A1049D63-565D-48E4-9173-0B172111DC54}" type="slidenum">
              <a:rPr lang="en-GB" smtClean="0"/>
              <a:pPr/>
              <a:t>‹#›</a:t>
            </a:fld>
            <a:endParaRPr lang="en-GB" dirty="0"/>
          </a:p>
        </p:txBody>
      </p:sp>
    </p:spTree>
    <p:extLst>
      <p:ext uri="{BB962C8B-B14F-4D97-AF65-F5344CB8AC3E}">
        <p14:creationId xmlns:p14="http://schemas.microsoft.com/office/powerpoint/2010/main" val="957037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wo column content">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2836" y="812531"/>
            <a:ext cx="7888031" cy="350096"/>
          </a:xfrm>
        </p:spPr>
        <p:txBody>
          <a:bodyPr lIns="0" tIns="0" rIns="0" bIns="0"/>
          <a:lstStyle>
            <a:lvl1pPr>
              <a:lnSpc>
                <a:spcPts val="2700"/>
              </a:lnSpc>
              <a:defRPr sz="2400">
                <a:solidFill>
                  <a:srgbClr val="5C8726"/>
                </a:solidFill>
              </a:defRPr>
            </a:lvl1pPr>
          </a:lstStyle>
          <a:p>
            <a:r>
              <a:rPr lang="en-GB"/>
              <a:t>Click to edit Master title style</a:t>
            </a:r>
          </a:p>
        </p:txBody>
      </p:sp>
      <p:sp>
        <p:nvSpPr>
          <p:cNvPr id="3" name="Content Placeholder 2"/>
          <p:cNvSpPr>
            <a:spLocks noGrp="1"/>
          </p:cNvSpPr>
          <p:nvPr>
            <p:ph sz="half" idx="1"/>
          </p:nvPr>
        </p:nvSpPr>
        <p:spPr>
          <a:xfrm>
            <a:off x="891350" y="1481627"/>
            <a:ext cx="3765503" cy="4379023"/>
          </a:xfrm>
        </p:spPr>
        <p:txBody>
          <a:bodyPr/>
          <a:lstStyle>
            <a:lvl1pPr>
              <a:defRPr>
                <a:solidFill>
                  <a:srgbClr val="ADC393"/>
                </a:solidFill>
              </a:defRPr>
            </a:lvl1pPr>
            <a:lvl2pPr marL="0" indent="-180000">
              <a:defRPr>
                <a:solidFill>
                  <a:schemeClr val="tx1"/>
                </a:solidFill>
              </a:defRPr>
            </a:lvl2pPr>
            <a:lvl3pPr marL="0" indent="-180000">
              <a:defRPr>
                <a:solidFill>
                  <a:schemeClr val="tx1"/>
                </a:solidFill>
              </a:defRPr>
            </a:lvl3pPr>
            <a:lvl4pPr marL="172800" indent="-180000">
              <a:defRPr>
                <a:solidFill>
                  <a:schemeClr val="tx1"/>
                </a:solidFill>
              </a:defRPr>
            </a:lvl4pPr>
            <a:lvl5pPr marL="172800" indent="-180000">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Footer Placeholder 6"/>
          <p:cNvSpPr>
            <a:spLocks noGrp="1"/>
          </p:cNvSpPr>
          <p:nvPr>
            <p:ph type="ftr" sz="quarter" idx="10"/>
          </p:nvPr>
        </p:nvSpPr>
        <p:spPr>
          <a:xfrm>
            <a:off x="892837" y="6237010"/>
            <a:ext cx="3764016" cy="396000"/>
          </a:xfrm>
        </p:spPr>
        <p:txBody>
          <a:bodyPr lIns="0" rIns="0"/>
          <a:lstStyle/>
          <a:p>
            <a:r>
              <a:rPr lang="en-GB" dirty="0" err="1"/>
              <a:t>www.cssp-et.org</a:t>
            </a:r>
            <a:endParaRPr lang="en-GB" dirty="0"/>
          </a:p>
        </p:txBody>
      </p:sp>
      <p:sp>
        <p:nvSpPr>
          <p:cNvPr id="10" name="Slide Number Placeholder 7"/>
          <p:cNvSpPr>
            <a:spLocks noGrp="1"/>
          </p:cNvSpPr>
          <p:nvPr>
            <p:ph type="sldNum" sz="quarter" idx="11"/>
          </p:nvPr>
        </p:nvSpPr>
        <p:spPr>
          <a:xfrm>
            <a:off x="6583362" y="6237011"/>
            <a:ext cx="2057400" cy="396000"/>
          </a:xfrm>
        </p:spPr>
        <p:txBody>
          <a:bodyPr/>
          <a:lstStyle/>
          <a:p>
            <a:fld id="{A1049D63-565D-48E4-9173-0B172111DC54}" type="slidenum">
              <a:rPr lang="en-GB" smtClean="0"/>
              <a:pPr/>
              <a:t>‹#›</a:t>
            </a:fld>
            <a:endParaRPr lang="en-GB" dirty="0"/>
          </a:p>
        </p:txBody>
      </p:sp>
      <p:sp>
        <p:nvSpPr>
          <p:cNvPr id="8" name="Picture Placeholder 5"/>
          <p:cNvSpPr>
            <a:spLocks noGrp="1"/>
          </p:cNvSpPr>
          <p:nvPr>
            <p:ph type="pic" sz="quarter" idx="12"/>
          </p:nvPr>
        </p:nvSpPr>
        <p:spPr>
          <a:xfrm>
            <a:off x="4883150" y="1489075"/>
            <a:ext cx="3765550" cy="4371975"/>
          </a:xfrm>
        </p:spPr>
        <p:txBody>
          <a:bodyPr/>
          <a:lstStyle/>
          <a:p>
            <a:endParaRPr lang="en-US"/>
          </a:p>
        </p:txBody>
      </p:sp>
    </p:spTree>
    <p:extLst>
      <p:ext uri="{BB962C8B-B14F-4D97-AF65-F5344CB8AC3E}">
        <p14:creationId xmlns:p14="http://schemas.microsoft.com/office/powerpoint/2010/main" val="20184546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wo column content">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2836" y="812531"/>
            <a:ext cx="7888031" cy="350096"/>
          </a:xfrm>
        </p:spPr>
        <p:txBody>
          <a:bodyPr lIns="0" tIns="0" rIns="0" bIns="0"/>
          <a:lstStyle>
            <a:lvl1pPr>
              <a:lnSpc>
                <a:spcPts val="2700"/>
              </a:lnSpc>
              <a:defRPr sz="2400">
                <a:solidFill>
                  <a:srgbClr val="5C8726"/>
                </a:solidFill>
              </a:defRPr>
            </a:lvl1pPr>
          </a:lstStyle>
          <a:p>
            <a:r>
              <a:rPr lang="en-GB"/>
              <a:t>Click to edit Master title style</a:t>
            </a:r>
          </a:p>
        </p:txBody>
      </p:sp>
      <p:sp>
        <p:nvSpPr>
          <p:cNvPr id="7" name="Footer Placeholder 6"/>
          <p:cNvSpPr>
            <a:spLocks noGrp="1"/>
          </p:cNvSpPr>
          <p:nvPr>
            <p:ph type="ftr" sz="quarter" idx="10"/>
          </p:nvPr>
        </p:nvSpPr>
        <p:spPr>
          <a:xfrm>
            <a:off x="892837" y="6237010"/>
            <a:ext cx="3764016" cy="396000"/>
          </a:xfrm>
        </p:spPr>
        <p:txBody>
          <a:bodyPr lIns="0" rIns="0"/>
          <a:lstStyle/>
          <a:p>
            <a:r>
              <a:rPr lang="en-GB" dirty="0" err="1"/>
              <a:t>www.cssp-et.org</a:t>
            </a:r>
            <a:endParaRPr lang="en-GB" dirty="0"/>
          </a:p>
        </p:txBody>
      </p:sp>
      <p:sp>
        <p:nvSpPr>
          <p:cNvPr id="10" name="Slide Number Placeholder 7"/>
          <p:cNvSpPr>
            <a:spLocks noGrp="1"/>
          </p:cNvSpPr>
          <p:nvPr>
            <p:ph type="sldNum" sz="quarter" idx="11"/>
          </p:nvPr>
        </p:nvSpPr>
        <p:spPr>
          <a:xfrm>
            <a:off x="6583362" y="6237011"/>
            <a:ext cx="2057400" cy="396000"/>
          </a:xfrm>
        </p:spPr>
        <p:txBody>
          <a:bodyPr/>
          <a:lstStyle/>
          <a:p>
            <a:fld id="{A1049D63-565D-48E4-9173-0B172111DC54}" type="slidenum">
              <a:rPr lang="en-GB" smtClean="0"/>
              <a:pPr/>
              <a:t>‹#›</a:t>
            </a:fld>
            <a:endParaRPr lang="en-GB" dirty="0"/>
          </a:p>
        </p:txBody>
      </p:sp>
    </p:spTree>
    <p:extLst>
      <p:ext uri="{BB962C8B-B14F-4D97-AF65-F5344CB8AC3E}">
        <p14:creationId xmlns:p14="http://schemas.microsoft.com/office/powerpoint/2010/main" val="3876240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wo column content">
    <p:bg>
      <p:bgPr>
        <a:blipFill rotWithShape="1">
          <a:blip r:embed="rId2" cstate="prin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250281"/>
            <a:ext cx="9144000" cy="1408078"/>
          </a:xfrm>
        </p:spPr>
        <p:txBody>
          <a:bodyPr lIns="0" tIns="0" rIns="0" bIns="0"/>
          <a:lstStyle>
            <a:lvl1pPr algn="ctr">
              <a:lnSpc>
                <a:spcPts val="5400"/>
              </a:lnSpc>
              <a:defRPr sz="5400">
                <a:solidFill>
                  <a:srgbClr val="5C8726"/>
                </a:solidFill>
              </a:defRPr>
            </a:lvl1pPr>
          </a:lstStyle>
          <a:p>
            <a:r>
              <a:rPr lang="en-GB"/>
              <a:t>Click to edit Master title style</a:t>
            </a:r>
          </a:p>
        </p:txBody>
      </p:sp>
      <p:sp>
        <p:nvSpPr>
          <p:cNvPr id="7" name="Footer Placeholder 6"/>
          <p:cNvSpPr>
            <a:spLocks noGrp="1"/>
          </p:cNvSpPr>
          <p:nvPr>
            <p:ph type="ftr" sz="quarter" idx="10"/>
          </p:nvPr>
        </p:nvSpPr>
        <p:spPr>
          <a:xfrm>
            <a:off x="2688424" y="5696909"/>
            <a:ext cx="3764016" cy="396000"/>
          </a:xfrm>
        </p:spPr>
        <p:txBody>
          <a:bodyPr lIns="0" rIns="0"/>
          <a:lstStyle>
            <a:lvl1pPr algn="ctr">
              <a:defRPr/>
            </a:lvl1pPr>
          </a:lstStyle>
          <a:p>
            <a:r>
              <a:rPr lang="en-GB" dirty="0" err="1"/>
              <a:t>www.cssp-et.org</a:t>
            </a:r>
            <a:endParaRPr lang="en-GB" dirty="0"/>
          </a:p>
        </p:txBody>
      </p:sp>
      <p:sp>
        <p:nvSpPr>
          <p:cNvPr id="4" name="Content Placeholder 3"/>
          <p:cNvSpPr>
            <a:spLocks noGrp="1"/>
          </p:cNvSpPr>
          <p:nvPr>
            <p:ph sz="quarter" idx="11"/>
          </p:nvPr>
        </p:nvSpPr>
        <p:spPr>
          <a:xfrm>
            <a:off x="2686085" y="4298910"/>
            <a:ext cx="3766356" cy="1017318"/>
          </a:xfrm>
        </p:spPr>
        <p:txBody>
          <a:bodyPr/>
          <a:lstStyle>
            <a:lvl1pPr algn="ctr">
              <a:defRPr b="0" i="0">
                <a:solidFill>
                  <a:srgbClr val="5C8726"/>
                </a:solidFill>
              </a:defRPr>
            </a:lvl1pPr>
            <a:lvl2pPr algn="ctr">
              <a:defRPr/>
            </a:lvl2pPr>
            <a:lvl3pPr algn="ctr">
              <a:defRPr/>
            </a:lvl3pPr>
            <a:lvl4pPr algn="ctr">
              <a:defRPr/>
            </a:lvl4pPr>
            <a:lvl5pPr algn="ctr">
              <a:defRPr/>
            </a:lvl5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28777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1B13E-D5AF-485E-81A1-82A140076526}" type="datetime4">
              <a:rPr lang="en-US" smtClean="0"/>
              <a:pPr/>
              <a:t>April 9, 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www.britishcouncil.org</a:t>
            </a:r>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049D63-565D-48E4-9173-0B172111DC54}" type="slidenum">
              <a:rPr lang="en-GB" smtClean="0"/>
              <a:pPr/>
              <a:t>‹#›</a:t>
            </a:fld>
            <a:endParaRPr lang="en-GB" dirty="0"/>
          </a:p>
        </p:txBody>
      </p:sp>
    </p:spTree>
    <p:extLst>
      <p:ext uri="{BB962C8B-B14F-4D97-AF65-F5344CB8AC3E}">
        <p14:creationId xmlns:p14="http://schemas.microsoft.com/office/powerpoint/2010/main" val="277302353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661" r:id="rId14"/>
    <p:sldLayoutId id="2147483662" r:id="rId15"/>
    <p:sldLayoutId id="2147483663" r:id="rId16"/>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684688"/>
            <a:ext cx="7990712" cy="1532492"/>
          </a:xfrm>
        </p:spPr>
        <p:txBody>
          <a:bodyPr lIns="0" bIns="0"/>
          <a:lstStyle/>
          <a:p>
            <a:pPr lvl="0" algn="ctr">
              <a:lnSpc>
                <a:spcPct val="100000"/>
              </a:lnSpc>
              <a:spcBef>
                <a:spcPts val="0"/>
              </a:spcBef>
            </a:pPr>
            <a:r>
              <a:rPr lang="en-US" sz="1800" b="0" spc="0" dirty="0" smtClean="0">
                <a:solidFill>
                  <a:srgbClr val="00A5E4"/>
                </a:solidFill>
                <a:latin typeface="Calibri"/>
                <a:ea typeface="+mn-ea"/>
                <a:cs typeface="+mn-cs"/>
              </a:rPr>
              <a:t>                                </a:t>
            </a:r>
            <a:br>
              <a:rPr lang="en-US" sz="1800" b="0" spc="0" dirty="0" smtClean="0">
                <a:solidFill>
                  <a:srgbClr val="00A5E4"/>
                </a:solidFill>
                <a:latin typeface="Calibri"/>
                <a:ea typeface="+mn-ea"/>
                <a:cs typeface="+mn-cs"/>
              </a:rPr>
            </a:br>
            <a:r>
              <a:rPr lang="en-US" sz="1800" b="0" spc="0" dirty="0">
                <a:solidFill>
                  <a:srgbClr val="00A5E4"/>
                </a:solidFill>
                <a:latin typeface="Calibri"/>
                <a:ea typeface="+mn-ea"/>
                <a:cs typeface="+mn-cs"/>
              </a:rPr>
              <a:t/>
            </a:r>
            <a:br>
              <a:rPr lang="en-US" sz="1800" b="0" spc="0" dirty="0">
                <a:solidFill>
                  <a:srgbClr val="00A5E4"/>
                </a:solidFill>
                <a:latin typeface="Calibri"/>
                <a:ea typeface="+mn-ea"/>
                <a:cs typeface="+mn-cs"/>
              </a:rPr>
            </a:br>
            <a:r>
              <a:rPr lang="en-US" sz="1800" b="0" spc="0" dirty="0" smtClean="0">
                <a:solidFill>
                  <a:srgbClr val="00A5E4"/>
                </a:solidFill>
                <a:latin typeface="Calibri"/>
                <a:ea typeface="+mn-ea"/>
                <a:cs typeface="+mn-cs"/>
              </a:rPr>
              <a:t/>
            </a:r>
            <a:br>
              <a:rPr lang="en-US" sz="1800" b="0" spc="0" dirty="0" smtClean="0">
                <a:solidFill>
                  <a:srgbClr val="00A5E4"/>
                </a:solidFill>
                <a:latin typeface="Calibri"/>
                <a:ea typeface="+mn-ea"/>
                <a:cs typeface="+mn-cs"/>
              </a:rPr>
            </a:br>
            <a:r>
              <a:rPr lang="en-US" sz="1800" b="0" spc="0" dirty="0">
                <a:solidFill>
                  <a:srgbClr val="00A5E4"/>
                </a:solidFill>
                <a:latin typeface="Calibri"/>
                <a:ea typeface="+mn-ea"/>
                <a:cs typeface="+mn-cs"/>
              </a:rPr>
              <a:t/>
            </a:r>
            <a:br>
              <a:rPr lang="en-US" sz="1800" b="0" spc="0" dirty="0">
                <a:solidFill>
                  <a:srgbClr val="00A5E4"/>
                </a:solidFill>
                <a:latin typeface="Calibri"/>
                <a:ea typeface="+mn-ea"/>
                <a:cs typeface="+mn-cs"/>
              </a:rPr>
            </a:br>
            <a:r>
              <a:rPr lang="en-US" sz="1800" b="0" spc="0" dirty="0" smtClean="0">
                <a:solidFill>
                  <a:srgbClr val="00A5E4"/>
                </a:solidFill>
                <a:latin typeface="Calibri"/>
                <a:ea typeface="+mn-ea"/>
                <a:cs typeface="+mn-cs"/>
              </a:rPr>
              <a:t>                               </a:t>
            </a:r>
            <a:r>
              <a:rPr lang="en-US" sz="2400" b="0" spc="0" dirty="0" smtClean="0">
                <a:solidFill>
                  <a:srgbClr val="00A5E4"/>
                </a:solidFill>
                <a:latin typeface="Calibri"/>
                <a:ea typeface="+mn-ea"/>
                <a:cs typeface="+mn-cs"/>
              </a:rPr>
              <a:t>Pro </a:t>
            </a:r>
            <a:r>
              <a:rPr lang="en-US" sz="2400" b="0" spc="0" dirty="0">
                <a:solidFill>
                  <a:srgbClr val="00A5E4"/>
                </a:solidFill>
                <a:latin typeface="Calibri"/>
                <a:ea typeface="+mn-ea"/>
                <a:cs typeface="+mn-cs"/>
              </a:rPr>
              <a:t>Poor Ethiopia Development </a:t>
            </a:r>
            <a:r>
              <a:rPr lang="en-US" sz="2400" b="0" spc="0" dirty="0" smtClean="0">
                <a:solidFill>
                  <a:srgbClr val="00A5E4"/>
                </a:solidFill>
                <a:latin typeface="Calibri"/>
                <a:ea typeface="+mn-ea"/>
                <a:cs typeface="+mn-cs"/>
              </a:rPr>
              <a:t>Organization</a:t>
            </a:r>
            <a:br>
              <a:rPr lang="en-US" sz="2400" b="0" spc="0" dirty="0" smtClean="0">
                <a:solidFill>
                  <a:srgbClr val="00A5E4"/>
                </a:solidFill>
                <a:latin typeface="Calibri"/>
                <a:ea typeface="+mn-ea"/>
                <a:cs typeface="+mn-cs"/>
              </a:rPr>
            </a:br>
            <a:r>
              <a:rPr lang="en-US" sz="2400" b="0" spc="0" dirty="0" smtClean="0">
                <a:solidFill>
                  <a:srgbClr val="00A5E4"/>
                </a:solidFill>
                <a:latin typeface="Calibri"/>
                <a:ea typeface="+mn-ea"/>
                <a:cs typeface="+mn-cs"/>
              </a:rPr>
              <a:t>( </a:t>
            </a:r>
            <a:r>
              <a:rPr lang="en-US" sz="2400" b="0" spc="0" dirty="0">
                <a:solidFill>
                  <a:srgbClr val="00A5E4"/>
                </a:solidFill>
                <a:latin typeface="Calibri"/>
                <a:ea typeface="+mn-ea"/>
                <a:cs typeface="+mn-cs"/>
              </a:rPr>
              <a:t>PEDO)</a:t>
            </a:r>
            <a:br>
              <a:rPr lang="en-US" sz="2400" b="0" spc="0" dirty="0">
                <a:solidFill>
                  <a:srgbClr val="00A5E4"/>
                </a:solidFill>
                <a:latin typeface="Calibri"/>
                <a:ea typeface="+mn-ea"/>
                <a:cs typeface="+mn-cs"/>
              </a:rPr>
            </a:br>
            <a:r>
              <a:rPr lang="en-US" sz="2400" b="0" spc="0" dirty="0" smtClean="0">
                <a:solidFill>
                  <a:srgbClr val="002060"/>
                </a:solidFill>
                <a:latin typeface="Calibri"/>
                <a:ea typeface="+mn-ea"/>
                <a:cs typeface="+mn-cs"/>
              </a:rPr>
              <a:t>Annual Report</a:t>
            </a:r>
            <a:r>
              <a:rPr lang="en-US" sz="2400" b="0" spc="0" dirty="0">
                <a:solidFill>
                  <a:schemeClr val="tx1"/>
                </a:solidFill>
                <a:latin typeface="Calibri"/>
                <a:ea typeface="+mn-ea"/>
                <a:cs typeface="+mn-cs"/>
              </a:rPr>
              <a:t/>
            </a:r>
            <a:br>
              <a:rPr lang="en-US" sz="2400" b="0" spc="0" dirty="0">
                <a:solidFill>
                  <a:schemeClr val="tx1"/>
                </a:solidFill>
                <a:latin typeface="Calibri"/>
                <a:ea typeface="+mn-ea"/>
                <a:cs typeface="+mn-cs"/>
              </a:rPr>
            </a:br>
            <a:r>
              <a:rPr lang="en-US" sz="3600" dirty="0" smtClean="0">
                <a:solidFill>
                  <a:schemeClr val="tx1"/>
                </a:solidFill>
              </a:rPr>
              <a:t> </a:t>
            </a:r>
            <a:endParaRPr lang="en-US" sz="3600" dirty="0">
              <a:solidFill>
                <a:schemeClr val="tx1"/>
              </a:solidFill>
            </a:endParaRPr>
          </a:p>
        </p:txBody>
      </p:sp>
      <p:sp>
        <p:nvSpPr>
          <p:cNvPr id="3" name="Footer Placeholder 2"/>
          <p:cNvSpPr>
            <a:spLocks noGrp="1"/>
          </p:cNvSpPr>
          <p:nvPr>
            <p:ph type="ftr" sz="quarter" idx="3"/>
          </p:nvPr>
        </p:nvSpPr>
        <p:spPr>
          <a:xfrm>
            <a:off x="7584215" y="6210300"/>
            <a:ext cx="2363140" cy="262161"/>
          </a:xfrm>
        </p:spPr>
        <p:txBody>
          <a:bodyPr lIns="0" tIns="0" rIns="0" bIns="0"/>
          <a:lstStyle/>
          <a:p>
            <a:endParaRPr lang="en-GB" dirty="0"/>
          </a:p>
        </p:txBody>
      </p:sp>
      <p:sp>
        <p:nvSpPr>
          <p:cNvPr id="7" name="TextBox 6"/>
          <p:cNvSpPr txBox="1"/>
          <p:nvPr/>
        </p:nvSpPr>
        <p:spPr>
          <a:xfrm>
            <a:off x="806450" y="5397500"/>
            <a:ext cx="2101850" cy="230832"/>
          </a:xfrm>
          <a:prstGeom prst="rect">
            <a:avLst/>
          </a:prstGeom>
          <a:noFill/>
        </p:spPr>
        <p:txBody>
          <a:bodyPr wrap="square" rtlCol="0">
            <a:spAutoFit/>
          </a:bodyPr>
          <a:lstStyle/>
          <a:p>
            <a:r>
              <a:rPr lang="en-US" sz="900">
                <a:latin typeface="British Council Sans Regular"/>
                <a:cs typeface="British Council Sans Regular"/>
              </a:rPr>
              <a:t>With support from:</a:t>
            </a:r>
          </a:p>
        </p:txBody>
      </p:sp>
      <p:pic>
        <p:nvPicPr>
          <p:cNvPr id="5" name="Picture 4"/>
          <p:cNvPicPr>
            <a:picLocks noChangeAspect="1"/>
          </p:cNvPicPr>
          <p:nvPr/>
        </p:nvPicPr>
        <p:blipFill>
          <a:blip r:embed="rId3"/>
          <a:stretch>
            <a:fillRect/>
          </a:stretch>
        </p:blipFill>
        <p:spPr>
          <a:xfrm>
            <a:off x="914400" y="5651500"/>
            <a:ext cx="6527800" cy="558800"/>
          </a:xfrm>
          <a:prstGeom prst="rect">
            <a:avLst/>
          </a:prstGeom>
        </p:spPr>
      </p:pic>
      <p:sp>
        <p:nvSpPr>
          <p:cNvPr id="8" name="Subtitle 3">
            <a:extLst>
              <a:ext uri="{FF2B5EF4-FFF2-40B4-BE49-F238E27FC236}">
                <a16:creationId xmlns="" xmlns:a16="http://schemas.microsoft.com/office/drawing/2014/main" id="{C16AFD9E-CA23-4AD5-98EF-817B88B5822A}"/>
              </a:ext>
            </a:extLst>
          </p:cNvPr>
          <p:cNvSpPr txBox="1">
            <a:spLocks/>
          </p:cNvSpPr>
          <p:nvPr/>
        </p:nvSpPr>
        <p:spPr>
          <a:xfrm>
            <a:off x="1715609" y="3777977"/>
            <a:ext cx="7997606" cy="1842418"/>
          </a:xfrm>
          <a:prstGeom prst="rect">
            <a:avLst/>
          </a:prstGeom>
        </p:spPr>
        <p:txBody>
          <a:bodyPr vert="horz" wrap="square" lIns="72000" tIns="72000" rIns="72000" bIns="0" rtlCol="0">
            <a:spAutoFit/>
          </a:bodyPr>
          <a:lstStyle>
            <a:lvl1pPr marL="0" indent="0" algn="l" defTabSz="685800" rtl="0" eaLnBrk="1" latinLnBrk="0" hangingPunct="1">
              <a:lnSpc>
                <a:spcPts val="2300"/>
              </a:lnSpc>
              <a:spcBef>
                <a:spcPts val="0"/>
              </a:spcBef>
              <a:spcAft>
                <a:spcPts val="0"/>
              </a:spcAft>
              <a:buFontTx/>
              <a:buNone/>
              <a:defRPr sz="2000" b="0" i="0" kern="1200" cap="none" baseline="0">
                <a:solidFill>
                  <a:schemeClr val="tx1"/>
                </a:solidFill>
                <a:latin typeface="Arial"/>
                <a:ea typeface="+mn-ea"/>
                <a:cs typeface="British Council Sans"/>
              </a:defRPr>
            </a:lvl1pPr>
            <a:lvl2pPr marL="342900" indent="0" algn="ctr" defTabSz="685800" rtl="0" eaLnBrk="1" latinLnBrk="0" hangingPunct="1">
              <a:lnSpc>
                <a:spcPts val="1700"/>
              </a:lnSpc>
              <a:spcBef>
                <a:spcPts val="0"/>
              </a:spcBef>
              <a:spcAft>
                <a:spcPts val="1050"/>
              </a:spcAft>
              <a:buFontTx/>
              <a:buNone/>
              <a:defRPr sz="1500" b="0" i="0" kern="1200">
                <a:solidFill>
                  <a:schemeClr val="tx1"/>
                </a:solidFill>
                <a:latin typeface="Arial"/>
                <a:ea typeface="+mn-ea"/>
                <a:cs typeface="British Council Sans"/>
              </a:defRPr>
            </a:lvl2pPr>
            <a:lvl3pPr marL="685800" indent="0" algn="ctr" defTabSz="685800" rtl="0" eaLnBrk="1" latinLnBrk="0" hangingPunct="1">
              <a:lnSpc>
                <a:spcPts val="1700"/>
              </a:lnSpc>
              <a:spcBef>
                <a:spcPts val="0"/>
              </a:spcBef>
              <a:spcAft>
                <a:spcPts val="0"/>
              </a:spcAft>
              <a:buFontTx/>
              <a:buNone/>
              <a:defRPr sz="1350" b="1" i="0" kern="1200">
                <a:solidFill>
                  <a:schemeClr val="tx1"/>
                </a:solidFill>
                <a:latin typeface="Arial"/>
                <a:ea typeface="+mn-ea"/>
                <a:cs typeface="British Council Sans"/>
              </a:defRPr>
            </a:lvl3pPr>
            <a:lvl4pPr marL="1028700" indent="0" algn="ctr" defTabSz="685800" rtl="0" eaLnBrk="1" latinLnBrk="0" hangingPunct="1">
              <a:lnSpc>
                <a:spcPts val="1700"/>
              </a:lnSpc>
              <a:spcBef>
                <a:spcPts val="0"/>
              </a:spcBef>
              <a:spcAft>
                <a:spcPts val="1050"/>
              </a:spcAft>
              <a:buFont typeface="Arial" panose="020B0604020202020204" pitchFamily="34" charset="0"/>
              <a:buNone/>
              <a:defRPr sz="1200" b="0" i="0" kern="1200">
                <a:solidFill>
                  <a:schemeClr val="tx1"/>
                </a:solidFill>
                <a:latin typeface="Arial"/>
                <a:ea typeface="+mn-ea"/>
                <a:cs typeface="British Council Sans"/>
              </a:defRPr>
            </a:lvl4pPr>
            <a:lvl5pPr marL="1371600" indent="0" algn="ctr" defTabSz="685800" rtl="0" eaLnBrk="1" latinLnBrk="0" hangingPunct="1">
              <a:lnSpc>
                <a:spcPts val="1700"/>
              </a:lnSpc>
              <a:spcBef>
                <a:spcPts val="0"/>
              </a:spcBef>
              <a:spcAft>
                <a:spcPts val="1050"/>
              </a:spcAft>
              <a:buFont typeface="Arial" panose="020B0604020202020204" pitchFamily="34" charset="0"/>
              <a:buNone/>
              <a:defRPr sz="1200" b="0" i="0" kern="1200">
                <a:solidFill>
                  <a:schemeClr val="tx1"/>
                </a:solidFill>
                <a:latin typeface="Arial"/>
                <a:ea typeface="+mn-ea"/>
                <a:cs typeface="British Council San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r>
              <a:rPr lang="en-US" dirty="0"/>
              <a:t>   </a:t>
            </a:r>
            <a:r>
              <a:rPr lang="en-US" dirty="0" smtClean="0"/>
              <a:t>                   </a:t>
            </a:r>
            <a:endParaRPr lang="en-US" dirty="0" smtClean="0">
              <a:solidFill>
                <a:srgbClr val="FFC000"/>
              </a:solidFill>
            </a:endParaRPr>
          </a:p>
          <a:p>
            <a:endParaRPr lang="en-US" dirty="0">
              <a:solidFill>
                <a:srgbClr val="FFC000"/>
              </a:solidFill>
            </a:endParaRPr>
          </a:p>
          <a:p>
            <a:r>
              <a:rPr lang="en-US" dirty="0" smtClean="0"/>
              <a:t>                                                                     15/01/ </a:t>
            </a:r>
            <a:r>
              <a:rPr lang="en-US" dirty="0" smtClean="0"/>
              <a:t>2025</a:t>
            </a:r>
            <a:endParaRPr lang="en-US" dirty="0" smtClean="0"/>
          </a:p>
          <a:p>
            <a:r>
              <a:rPr lang="en-US" dirty="0" smtClean="0"/>
              <a:t>                                                                       Addis Ababa</a:t>
            </a:r>
            <a:endParaRPr lang="en-US" dirty="0"/>
          </a:p>
          <a:p>
            <a:endParaRPr lang="en-US" dirty="0"/>
          </a:p>
          <a:p>
            <a:r>
              <a:rPr lang="en-US" dirty="0"/>
              <a:t> </a:t>
            </a:r>
          </a:p>
        </p:txBody>
      </p:sp>
      <p:sp>
        <p:nvSpPr>
          <p:cNvPr id="10" name="Footer Placeholder 2">
            <a:extLst>
              <a:ext uri="{FF2B5EF4-FFF2-40B4-BE49-F238E27FC236}">
                <a16:creationId xmlns="" xmlns:a16="http://schemas.microsoft.com/office/drawing/2014/main" id="{1AC28526-6DE8-4470-9A9B-C15889E45569}"/>
              </a:ext>
            </a:extLst>
          </p:cNvPr>
          <p:cNvSpPr txBox="1">
            <a:spLocks/>
          </p:cNvSpPr>
          <p:nvPr/>
        </p:nvSpPr>
        <p:spPr>
          <a:xfrm>
            <a:off x="806450" y="967507"/>
            <a:ext cx="2363140" cy="262161"/>
          </a:xfrm>
          <a:prstGeom prst="rect">
            <a:avLst/>
          </a:prstGeom>
          <a:ln w="12700">
            <a:noFill/>
          </a:ln>
        </p:spPr>
        <p:txBody>
          <a:bodyPr vert="horz" lIns="0" tIns="0" rIns="0" bIns="0" rtlCol="0" anchor="ctr"/>
          <a:lstStyle>
            <a:defPPr>
              <a:defRPr lang="en-US"/>
            </a:defPPr>
            <a:lvl1pPr marL="0" algn="l" defTabSz="914400" rtl="0" eaLnBrk="1" latinLnBrk="0" hangingPunct="1">
              <a:defRPr sz="1400" b="0" i="0" kern="1200">
                <a:solidFill>
                  <a:srgbClr val="5C8726"/>
                </a:solidFill>
                <a:latin typeface="Arial"/>
                <a:ea typeface="+mn-ea"/>
                <a:cs typeface="British Council San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smtClean="0">
                <a:solidFill>
                  <a:srgbClr val="FF0000"/>
                </a:solidFill>
              </a:rPr>
              <a:t> </a:t>
            </a:r>
            <a:endParaRPr lang="en-GB" sz="1800" dirty="0">
              <a:solidFill>
                <a:srgbClr val="FF0000"/>
              </a:solidFill>
            </a:endParaRPr>
          </a:p>
        </p:txBody>
      </p:sp>
      <p:pic>
        <p:nvPicPr>
          <p:cNvPr id="9" name="Picture 8"/>
          <p:cNvPicPr/>
          <p:nvPr/>
        </p:nvPicPr>
        <p:blipFill>
          <a:blip r:embed="rId4"/>
          <a:srcRect/>
          <a:stretch>
            <a:fillRect/>
          </a:stretch>
        </p:blipFill>
        <p:spPr bwMode="auto">
          <a:xfrm>
            <a:off x="884262" y="512433"/>
            <a:ext cx="1311910" cy="1172307"/>
          </a:xfrm>
          <a:prstGeom prst="rect">
            <a:avLst/>
          </a:prstGeom>
          <a:noFill/>
          <a:ln w="9525">
            <a:noFill/>
            <a:miter lim="800000"/>
            <a:headEnd/>
            <a:tailEnd/>
          </a:ln>
        </p:spPr>
      </p:pic>
      <p:pic>
        <p:nvPicPr>
          <p:cNvPr id="11" name="Picture 10"/>
          <p:cNvPicPr/>
          <p:nvPr/>
        </p:nvPicPr>
        <p:blipFill>
          <a:blip r:embed="rId5">
            <a:biLevel thresh="75000"/>
          </a:blip>
          <a:srcRect/>
          <a:stretch>
            <a:fillRect/>
          </a:stretch>
        </p:blipFill>
        <p:spPr bwMode="auto">
          <a:xfrm>
            <a:off x="2159433" y="858279"/>
            <a:ext cx="1340863" cy="814705"/>
          </a:xfrm>
          <a:prstGeom prst="rect">
            <a:avLst/>
          </a:prstGeom>
          <a:noFill/>
          <a:ln w="9525">
            <a:noFill/>
            <a:miter lim="800000"/>
            <a:headEnd/>
            <a:tailEnd/>
          </a:ln>
        </p:spPr>
      </p:pic>
      <p:pic>
        <p:nvPicPr>
          <p:cNvPr id="12" name="Picture 11">
            <a:extLst>
              <a:ext uri="{FF2B5EF4-FFF2-40B4-BE49-F238E27FC236}">
                <a16:creationId xmlns:lc="http://schemas.openxmlformats.org/drawingml/2006/lockedCanvas" xmlns:a16="http://schemas.microsoft.com/office/drawing/2014/main" xmlns=""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id="{D16FBFE5-58D5-431B-9A36-538696DAB0A7}"/>
              </a:ext>
            </a:extLst>
          </p:cNvPr>
          <p:cNvPicPr/>
          <p:nvPr/>
        </p:nvPicPr>
        <p:blipFill rotWithShape="1">
          <a:blip r:embed="rId6">
            <a:extLst>
              <a:ext uri="{28A0092B-C50C-407E-A947-70E740481C1C}">
                <a14:useLocalDpi xmlns:a14="http://schemas.microsoft.com/office/drawing/2010/main" val="0"/>
              </a:ext>
            </a:extLst>
          </a:blip>
          <a:srcRect r="2779"/>
          <a:stretch/>
        </p:blipFill>
        <p:spPr bwMode="auto">
          <a:xfrm>
            <a:off x="3646126" y="690783"/>
            <a:ext cx="1436914" cy="982201"/>
          </a:xfrm>
          <a:prstGeom prst="rect">
            <a:avLst/>
          </a:prstGeom>
          <a:noFill/>
          <a:extLst>
            <a:ext uri="{909E8E84-426E-40DD-AFC4-6F175D3DCCD1}">
              <a14:hiddenFill xmlns:a14="http://schemas.microsoft.com/office/drawing/2010/main">
                <a:solidFill>
                  <a:srgbClr val="00CC99"/>
                </a:solidFill>
              </a14:hiddenFill>
            </a:ext>
          </a:extLst>
        </p:spPr>
      </p:pic>
      <p:pic>
        <p:nvPicPr>
          <p:cNvPr id="13" name="Picture 12">
            <a:extLst>
              <a:ext uri="{FF2B5EF4-FFF2-40B4-BE49-F238E27FC236}">
                <a16:creationId xmlns:lc="http://schemas.openxmlformats.org/drawingml/2006/lockedCanvas" xmlns:a16="http://schemas.microsoft.com/office/drawing/2014/main" xmlns=""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id="{687F3520-2787-41AE-8234-DC645728ACE4}"/>
              </a:ext>
            </a:extLst>
          </p:cNvPr>
          <p:cNvPicPr/>
          <p:nvPr/>
        </p:nvPicPr>
        <p:blipFill rotWithShape="1">
          <a:blip r:embed="rId7" cstate="print">
            <a:extLst>
              <a:ext uri="{28A0092B-C50C-407E-A947-70E740481C1C}">
                <a14:useLocalDpi xmlns:a14="http://schemas.microsoft.com/office/drawing/2010/main" val="0"/>
              </a:ext>
            </a:extLst>
          </a:blip>
          <a:srcRect t="42088" r="35549"/>
          <a:stretch/>
        </p:blipFill>
        <p:spPr bwMode="auto">
          <a:xfrm>
            <a:off x="5115742" y="956300"/>
            <a:ext cx="696595" cy="546735"/>
          </a:xfrm>
          <a:prstGeom prst="rect">
            <a:avLst/>
          </a:prstGeom>
          <a:noFill/>
          <a:ln>
            <a:noFill/>
          </a:ln>
        </p:spPr>
      </p:pic>
    </p:spTree>
    <p:extLst>
      <p:ext uri="{BB962C8B-B14F-4D97-AF65-F5344CB8AC3E}">
        <p14:creationId xmlns:p14="http://schemas.microsoft.com/office/powerpoint/2010/main" val="329762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B355BB7-78FF-4450-8224-EC741C0791E0}"/>
              </a:ext>
            </a:extLst>
          </p:cNvPr>
          <p:cNvSpPr>
            <a:spLocks noGrp="1"/>
          </p:cNvSpPr>
          <p:nvPr>
            <p:ph type="title"/>
          </p:nvPr>
        </p:nvSpPr>
        <p:spPr>
          <a:xfrm>
            <a:off x="891350" y="377816"/>
            <a:ext cx="7888031" cy="350096"/>
          </a:xfrm>
        </p:spPr>
        <p:txBody>
          <a:bodyPr/>
          <a:lstStyle/>
          <a:p>
            <a:r>
              <a:rPr lang="en-GB" dirty="0">
                <a:solidFill>
                  <a:srgbClr val="009900"/>
                </a:solidFill>
                <a:latin typeface="Century Gothic"/>
                <a:ea typeface="+mn-ea"/>
                <a:cs typeface="+mn-cs"/>
              </a:rPr>
              <a:t>Executive Summary</a:t>
            </a:r>
            <a:endParaRPr lang="en-GB" dirty="0"/>
          </a:p>
        </p:txBody>
      </p:sp>
      <p:sp>
        <p:nvSpPr>
          <p:cNvPr id="3" name="Content Placeholder 2">
            <a:extLst>
              <a:ext uri="{FF2B5EF4-FFF2-40B4-BE49-F238E27FC236}">
                <a16:creationId xmlns="" xmlns:a16="http://schemas.microsoft.com/office/drawing/2014/main" id="{83691DC7-B1DD-4C73-BBA6-EE17817EC5E6}"/>
              </a:ext>
            </a:extLst>
          </p:cNvPr>
          <p:cNvSpPr>
            <a:spLocks noGrp="1"/>
          </p:cNvSpPr>
          <p:nvPr>
            <p:ph sz="half" idx="1"/>
          </p:nvPr>
        </p:nvSpPr>
        <p:spPr>
          <a:xfrm>
            <a:off x="644578" y="882021"/>
            <a:ext cx="8394492" cy="5598163"/>
          </a:xfrm>
        </p:spPr>
        <p:txBody>
          <a:bodyPr/>
          <a:lstStyle/>
          <a:p>
            <a:pPr marL="0" lvl="0" indent="0" algn="just" defTabSz="457200">
              <a:lnSpc>
                <a:spcPct val="100000"/>
              </a:lnSpc>
              <a:spcBef>
                <a:spcPts val="1000"/>
              </a:spcBef>
              <a:buClr>
                <a:srgbClr val="A53010"/>
              </a:buClr>
              <a:buNone/>
            </a:pPr>
            <a:r>
              <a:rPr lang="en-GB" sz="2400" b="0" dirty="0">
                <a:solidFill>
                  <a:prstClr val="black"/>
                </a:solidFill>
                <a:latin typeface="Century Gothic"/>
                <a:cs typeface="+mn-cs"/>
              </a:rPr>
              <a:t>Pro- Poor Ethiopian Development Organization </a:t>
            </a:r>
            <a:r>
              <a:rPr lang="en-GB" sz="2400" dirty="0">
                <a:solidFill>
                  <a:prstClr val="black"/>
                </a:solidFill>
                <a:latin typeface="Century Gothic"/>
                <a:cs typeface="+mn-cs"/>
              </a:rPr>
              <a:t>(PEDO) </a:t>
            </a:r>
            <a:r>
              <a:rPr lang="en-GB" sz="2400" b="0" dirty="0">
                <a:solidFill>
                  <a:prstClr val="black"/>
                </a:solidFill>
                <a:latin typeface="Century Gothic"/>
                <a:cs typeface="+mn-cs"/>
              </a:rPr>
              <a:t>  was established in June 2003 with the vision </a:t>
            </a:r>
            <a:r>
              <a:rPr lang="en-GB" sz="2400" dirty="0">
                <a:solidFill>
                  <a:prstClr val="black"/>
                </a:solidFill>
                <a:latin typeface="Century Gothic"/>
                <a:cs typeface="+mn-cs"/>
              </a:rPr>
              <a:t>“</a:t>
            </a:r>
            <a:r>
              <a:rPr lang="en-GB" sz="2400" dirty="0">
                <a:solidFill>
                  <a:srgbClr val="FF0000"/>
                </a:solidFill>
                <a:latin typeface="Century Gothic"/>
                <a:cs typeface="+mn-cs"/>
              </a:rPr>
              <a:t>regenerating, hope and self-esteem”</a:t>
            </a:r>
            <a:r>
              <a:rPr lang="en-GB" sz="2400" b="0" dirty="0">
                <a:solidFill>
                  <a:srgbClr val="FF0000"/>
                </a:solidFill>
                <a:latin typeface="Century Gothic"/>
                <a:cs typeface="+mn-cs"/>
              </a:rPr>
              <a:t> </a:t>
            </a:r>
            <a:r>
              <a:rPr lang="en-GB" sz="2400" dirty="0">
                <a:solidFill>
                  <a:srgbClr val="FF0000"/>
                </a:solidFill>
                <a:latin typeface="Century Gothic"/>
                <a:cs typeface="+mn-cs"/>
              </a:rPr>
              <a:t>for the hopeless and the disadvantaged sections of the community</a:t>
            </a:r>
            <a:r>
              <a:rPr lang="en-GB" sz="2400" b="0" dirty="0">
                <a:solidFill>
                  <a:srgbClr val="FF0000"/>
                </a:solidFill>
                <a:latin typeface="Century Gothic"/>
                <a:cs typeface="+mn-cs"/>
              </a:rPr>
              <a:t>. </a:t>
            </a:r>
            <a:r>
              <a:rPr lang="en-GB" sz="2400" b="0" dirty="0">
                <a:solidFill>
                  <a:prstClr val="black"/>
                </a:solidFill>
                <a:latin typeface="Century Gothic"/>
                <a:cs typeface="+mn-cs"/>
              </a:rPr>
              <a:t>Based on the new CSO law, it was reregistered as Ethiopian Resident Charity Organization </a:t>
            </a:r>
            <a:r>
              <a:rPr lang="en-GB" sz="2400" b="0" dirty="0" smtClean="0">
                <a:solidFill>
                  <a:prstClr val="black"/>
                </a:solidFill>
                <a:latin typeface="Century Gothic"/>
                <a:cs typeface="+mn-cs"/>
              </a:rPr>
              <a:t>It </a:t>
            </a:r>
            <a:r>
              <a:rPr lang="en-GB" sz="2400" b="0" dirty="0">
                <a:solidFill>
                  <a:prstClr val="black"/>
                </a:solidFill>
                <a:latin typeface="Century Gothic"/>
                <a:cs typeface="+mn-cs"/>
              </a:rPr>
              <a:t>is implementing a project entitled as </a:t>
            </a:r>
            <a:r>
              <a:rPr lang="en-GB" sz="2400" dirty="0">
                <a:solidFill>
                  <a:srgbClr val="FF0000"/>
                </a:solidFill>
                <a:latin typeface="Century Gothic"/>
                <a:cs typeface="+mn-cs"/>
              </a:rPr>
              <a:t>Youth Leadership and Engagement Access for Development (Y-LEAD</a:t>
            </a:r>
            <a:r>
              <a:rPr lang="en-GB" sz="2400" dirty="0">
                <a:solidFill>
                  <a:prstClr val="black"/>
                </a:solidFill>
                <a:latin typeface="Century Gothic"/>
                <a:cs typeface="+mn-cs"/>
              </a:rPr>
              <a:t>)</a:t>
            </a:r>
            <a:r>
              <a:rPr lang="en-GB" sz="2400" b="0" dirty="0">
                <a:solidFill>
                  <a:prstClr val="black"/>
                </a:solidFill>
                <a:latin typeface="Century Gothic"/>
                <a:cs typeface="+mn-cs"/>
              </a:rPr>
              <a:t> in </a:t>
            </a:r>
            <a:r>
              <a:rPr lang="en-GB" sz="2400" b="0" dirty="0" err="1">
                <a:solidFill>
                  <a:prstClr val="black"/>
                </a:solidFill>
                <a:latin typeface="Century Gothic"/>
                <a:cs typeface="+mn-cs"/>
              </a:rPr>
              <a:t>Bensishangul</a:t>
            </a:r>
            <a:r>
              <a:rPr lang="en-GB" sz="2400" b="0" dirty="0">
                <a:solidFill>
                  <a:prstClr val="black"/>
                </a:solidFill>
                <a:latin typeface="Century Gothic"/>
                <a:cs typeface="+mn-cs"/>
              </a:rPr>
              <a:t> </a:t>
            </a:r>
            <a:r>
              <a:rPr lang="en-GB" sz="2400" b="0" dirty="0" err="1">
                <a:solidFill>
                  <a:prstClr val="black"/>
                </a:solidFill>
                <a:latin typeface="Century Gothic"/>
                <a:cs typeface="+mn-cs"/>
              </a:rPr>
              <a:t>Gumuz</a:t>
            </a:r>
            <a:r>
              <a:rPr lang="en-GB" sz="2400" b="0" dirty="0">
                <a:solidFill>
                  <a:prstClr val="black"/>
                </a:solidFill>
                <a:latin typeface="Century Gothic"/>
                <a:cs typeface="+mn-cs"/>
              </a:rPr>
              <a:t> Regional State of </a:t>
            </a:r>
            <a:r>
              <a:rPr lang="en-GB" sz="2400" b="0" dirty="0" err="1">
                <a:solidFill>
                  <a:prstClr val="black"/>
                </a:solidFill>
                <a:latin typeface="Century Gothic"/>
                <a:cs typeface="+mn-cs"/>
              </a:rPr>
              <a:t>Assosa</a:t>
            </a:r>
            <a:r>
              <a:rPr lang="en-GB" sz="2400" b="0" dirty="0">
                <a:solidFill>
                  <a:prstClr val="black"/>
                </a:solidFill>
                <a:latin typeface="Century Gothic"/>
                <a:cs typeface="+mn-cs"/>
              </a:rPr>
              <a:t> town administration woreda1 &amp;2. The project duration is from </a:t>
            </a:r>
            <a:r>
              <a:rPr lang="en-US" sz="2400" dirty="0">
                <a:solidFill>
                  <a:srgbClr val="FF0000"/>
                </a:solidFill>
                <a:latin typeface="Century Gothic"/>
                <a:cs typeface="+mn-cs"/>
              </a:rPr>
              <a:t>01 </a:t>
            </a:r>
            <a:r>
              <a:rPr lang="en-US" sz="2400" dirty="0">
                <a:solidFill>
                  <a:srgbClr val="FF0000"/>
                </a:solidFill>
                <a:latin typeface="Century Gothic"/>
              </a:rPr>
              <a:t> </a:t>
            </a:r>
            <a:r>
              <a:rPr lang="en-US" sz="2400" dirty="0" smtClean="0">
                <a:solidFill>
                  <a:srgbClr val="FF0000"/>
                </a:solidFill>
                <a:latin typeface="Century Gothic"/>
              </a:rPr>
              <a:t>Feb</a:t>
            </a:r>
            <a:r>
              <a:rPr lang="en-US" sz="2400" dirty="0" smtClean="0">
                <a:solidFill>
                  <a:srgbClr val="FF0000"/>
                </a:solidFill>
                <a:latin typeface="Century Gothic"/>
                <a:cs typeface="+mn-cs"/>
              </a:rPr>
              <a:t> 2024- </a:t>
            </a:r>
            <a:r>
              <a:rPr lang="en-US" sz="2400" dirty="0">
                <a:solidFill>
                  <a:srgbClr val="FF0000"/>
                </a:solidFill>
                <a:latin typeface="Century Gothic"/>
                <a:cs typeface="+mn-cs"/>
              </a:rPr>
              <a:t>30 April </a:t>
            </a:r>
            <a:r>
              <a:rPr lang="en-US" sz="2400" dirty="0" smtClean="0">
                <a:solidFill>
                  <a:srgbClr val="FF0000"/>
                </a:solidFill>
                <a:latin typeface="Century Gothic"/>
                <a:cs typeface="+mn-cs"/>
              </a:rPr>
              <a:t>2026. </a:t>
            </a:r>
            <a:endParaRPr lang="en-US" sz="2400" b="0" dirty="0">
              <a:solidFill>
                <a:srgbClr val="FF0000"/>
              </a:solidFill>
              <a:latin typeface="Century Gothic"/>
              <a:cs typeface="+mn-cs"/>
            </a:endParaRPr>
          </a:p>
          <a:p>
            <a:pPr lvl="0" defTabSz="457200">
              <a:lnSpc>
                <a:spcPct val="100000"/>
              </a:lnSpc>
              <a:spcBef>
                <a:spcPts val="1000"/>
              </a:spcBef>
              <a:buClr>
                <a:srgbClr val="A53010"/>
              </a:buClr>
            </a:pPr>
            <a:endParaRPr lang="en-US" sz="2400" b="0" dirty="0">
              <a:solidFill>
                <a:srgbClr val="FF0000"/>
              </a:solidFill>
              <a:latin typeface="Arial" panose="020B0604020202020204" pitchFamily="34" charset="0"/>
              <a:cs typeface="Arial" panose="020B0604020202020204" pitchFamily="34" charset="0"/>
            </a:endParaRPr>
          </a:p>
          <a:p>
            <a:endParaRPr lang="en-GB" b="0" dirty="0">
              <a:solidFill>
                <a:schemeClr val="tx1"/>
              </a:solidFill>
            </a:endParaRPr>
          </a:p>
        </p:txBody>
      </p:sp>
      <p:sp>
        <p:nvSpPr>
          <p:cNvPr id="4" name="Footer Placeholder 3">
            <a:extLst>
              <a:ext uri="{FF2B5EF4-FFF2-40B4-BE49-F238E27FC236}">
                <a16:creationId xmlns="" xmlns:a16="http://schemas.microsoft.com/office/drawing/2014/main" id="{A53BAF60-9C8D-4D4A-8175-91EE333FA844}"/>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5C8726"/>
              </a:solidFill>
              <a:effectLst/>
              <a:uLnTx/>
              <a:uFillTx/>
              <a:latin typeface="Arial"/>
              <a:ea typeface="+mn-ea"/>
            </a:endParaRPr>
          </a:p>
        </p:txBody>
      </p:sp>
      <p:sp>
        <p:nvSpPr>
          <p:cNvPr id="5" name="Slide Number Placeholder 4">
            <a:extLst>
              <a:ext uri="{FF2B5EF4-FFF2-40B4-BE49-F238E27FC236}">
                <a16:creationId xmlns="" xmlns:a16="http://schemas.microsoft.com/office/drawing/2014/main" id="{C6114966-3AC6-4BAF-A8C0-6993C2510E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49D63-565D-48E4-9173-0B172111DC54}" type="slidenum">
              <a:rPr kumimoji="0" lang="en-GB" sz="1100" b="0" i="0" u="none" strike="noStrike" kern="1200" cap="none" spc="0" normalizeH="0" baseline="0" noProof="0" smtClean="0">
                <a:ln>
                  <a:noFill/>
                </a:ln>
                <a:solidFill>
                  <a:srgbClr val="5C8726"/>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100" b="0" i="0" u="none" strike="noStrike" kern="1200" cap="none" spc="0" normalizeH="0" baseline="0" noProof="0" dirty="0">
              <a:ln>
                <a:noFill/>
              </a:ln>
              <a:solidFill>
                <a:srgbClr val="5C8726"/>
              </a:solidFill>
              <a:effectLst/>
              <a:uLnTx/>
              <a:uFillTx/>
              <a:latin typeface="Arial"/>
              <a:ea typeface="+mn-ea"/>
            </a:endParaRPr>
          </a:p>
        </p:txBody>
      </p:sp>
    </p:spTree>
    <p:extLst>
      <p:ext uri="{BB962C8B-B14F-4D97-AF65-F5344CB8AC3E}">
        <p14:creationId xmlns:p14="http://schemas.microsoft.com/office/powerpoint/2010/main" val="19095799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6832" y="812531"/>
            <a:ext cx="8054036" cy="376450"/>
          </a:xfrm>
        </p:spPr>
        <p:txBody>
          <a:bodyPr/>
          <a:lstStyle/>
          <a:p>
            <a:r>
              <a:rPr lang="en-US" sz="4000" dirty="0" smtClean="0">
                <a:solidFill>
                  <a:srgbClr val="00B050"/>
                </a:solidFill>
              </a:rPr>
              <a:t>Project information</a:t>
            </a:r>
            <a:endParaRPr lang="en-US" sz="4000" dirty="0">
              <a:solidFill>
                <a:srgbClr val="00B050"/>
              </a:solidFill>
            </a:endParaRPr>
          </a:p>
        </p:txBody>
      </p:sp>
      <p:sp>
        <p:nvSpPr>
          <p:cNvPr id="3" name="Content Placeholder 2"/>
          <p:cNvSpPr>
            <a:spLocks noGrp="1"/>
          </p:cNvSpPr>
          <p:nvPr>
            <p:ph sz="half" idx="1"/>
          </p:nvPr>
        </p:nvSpPr>
        <p:spPr>
          <a:xfrm>
            <a:off x="668216" y="1469904"/>
            <a:ext cx="8028160" cy="4379023"/>
          </a:xfrm>
        </p:spPr>
        <p:txBody>
          <a:bodyPr>
            <a:normAutofit lnSpcReduction="10000"/>
          </a:bodyPr>
          <a:lstStyle/>
          <a:p>
            <a:pPr>
              <a:lnSpc>
                <a:spcPct val="150000"/>
              </a:lnSpc>
            </a:pPr>
            <a:r>
              <a:rPr lang="en-US" sz="2400" dirty="0" smtClean="0">
                <a:solidFill>
                  <a:schemeClr val="tx1"/>
                </a:solidFill>
              </a:rPr>
              <a:t>Project Name</a:t>
            </a:r>
            <a:r>
              <a:rPr lang="en-US" sz="2400" dirty="0" smtClean="0">
                <a:solidFill>
                  <a:srgbClr val="00A5E4"/>
                </a:solidFill>
              </a:rPr>
              <a:t>: </a:t>
            </a:r>
            <a:r>
              <a:rPr lang="en-GB" sz="2400" dirty="0">
                <a:solidFill>
                  <a:srgbClr val="00A5E4"/>
                </a:solidFill>
                <a:latin typeface="Century Gothic"/>
                <a:cs typeface="+mn-cs"/>
              </a:rPr>
              <a:t>Youth Leadership and Engagement Access for Development (</a:t>
            </a:r>
            <a:r>
              <a:rPr lang="en-GB" sz="2400" dirty="0" smtClean="0">
                <a:solidFill>
                  <a:srgbClr val="00A5E4"/>
                </a:solidFill>
                <a:latin typeface="Century Gothic"/>
                <a:cs typeface="+mn-cs"/>
              </a:rPr>
              <a:t>Y-LEAD)</a:t>
            </a:r>
            <a:endParaRPr lang="en-US" sz="2400" dirty="0" smtClean="0">
              <a:solidFill>
                <a:srgbClr val="00A5E4"/>
              </a:solidFill>
            </a:endParaRPr>
          </a:p>
          <a:p>
            <a:pPr>
              <a:lnSpc>
                <a:spcPct val="110000"/>
              </a:lnSpc>
            </a:pPr>
            <a:r>
              <a:rPr lang="en-US" sz="2400" dirty="0" smtClean="0">
                <a:solidFill>
                  <a:schemeClr val="tx1"/>
                </a:solidFill>
              </a:rPr>
              <a:t>Intervention area: </a:t>
            </a:r>
            <a:r>
              <a:rPr lang="en-US" sz="2400" dirty="0" err="1" smtClean="0">
                <a:solidFill>
                  <a:srgbClr val="00A5E4"/>
                </a:solidFill>
              </a:rPr>
              <a:t>Assosa</a:t>
            </a:r>
            <a:r>
              <a:rPr lang="en-US" sz="2400" dirty="0" smtClean="0">
                <a:solidFill>
                  <a:srgbClr val="00A5E4"/>
                </a:solidFill>
              </a:rPr>
              <a:t> Town </a:t>
            </a:r>
            <a:r>
              <a:rPr lang="en-US" sz="2400" dirty="0" err="1" smtClean="0">
                <a:solidFill>
                  <a:srgbClr val="00A5E4"/>
                </a:solidFill>
              </a:rPr>
              <a:t>woreda</a:t>
            </a:r>
            <a:r>
              <a:rPr lang="en-US" sz="2400" dirty="0" smtClean="0">
                <a:solidFill>
                  <a:srgbClr val="00A5E4"/>
                </a:solidFill>
              </a:rPr>
              <a:t> 1&amp; </a:t>
            </a:r>
            <a:r>
              <a:rPr lang="en-US" sz="2400" dirty="0" err="1" smtClean="0">
                <a:solidFill>
                  <a:srgbClr val="00A5E4"/>
                </a:solidFill>
              </a:rPr>
              <a:t>Woreda</a:t>
            </a:r>
            <a:r>
              <a:rPr lang="en-US" sz="2400" dirty="0" smtClean="0">
                <a:solidFill>
                  <a:srgbClr val="00A5E4"/>
                </a:solidFill>
              </a:rPr>
              <a:t> 2</a:t>
            </a:r>
          </a:p>
          <a:p>
            <a:pPr>
              <a:lnSpc>
                <a:spcPct val="110000"/>
              </a:lnSpc>
            </a:pPr>
            <a:r>
              <a:rPr lang="en-US" sz="2400" dirty="0" smtClean="0">
                <a:solidFill>
                  <a:schemeClr val="tx1"/>
                </a:solidFill>
              </a:rPr>
              <a:t>Duration of the </a:t>
            </a:r>
            <a:r>
              <a:rPr lang="en-US" sz="2400" dirty="0">
                <a:solidFill>
                  <a:schemeClr val="tx1"/>
                </a:solidFill>
              </a:rPr>
              <a:t>project: </a:t>
            </a:r>
            <a:r>
              <a:rPr lang="en-US" sz="2400" dirty="0" smtClean="0">
                <a:solidFill>
                  <a:srgbClr val="00A5E4"/>
                </a:solidFill>
              </a:rPr>
              <a:t>Feb,01,2024-  </a:t>
            </a:r>
            <a:r>
              <a:rPr lang="en-US" sz="2400" dirty="0">
                <a:solidFill>
                  <a:srgbClr val="00A5E4"/>
                </a:solidFill>
              </a:rPr>
              <a:t>April,30, </a:t>
            </a:r>
            <a:r>
              <a:rPr lang="en-US" sz="2400" dirty="0" smtClean="0">
                <a:solidFill>
                  <a:srgbClr val="00A5E4"/>
                </a:solidFill>
              </a:rPr>
              <a:t>2026</a:t>
            </a:r>
            <a:endParaRPr lang="en-US" sz="2400" dirty="0" smtClean="0">
              <a:solidFill>
                <a:srgbClr val="00A5E4"/>
              </a:solidFill>
            </a:endParaRPr>
          </a:p>
          <a:p>
            <a:pPr marL="0" indent="0">
              <a:lnSpc>
                <a:spcPct val="110000"/>
              </a:lnSpc>
              <a:buNone/>
            </a:pPr>
            <a:r>
              <a:rPr lang="en-US" sz="2400" dirty="0">
                <a:solidFill>
                  <a:srgbClr val="00A5E4"/>
                </a:solidFill>
              </a:rPr>
              <a:t> </a:t>
            </a:r>
            <a:r>
              <a:rPr lang="en-US" sz="2400" dirty="0" smtClean="0">
                <a:solidFill>
                  <a:srgbClr val="00A5E4"/>
                </a:solidFill>
              </a:rPr>
              <a:t> </a:t>
            </a:r>
            <a:r>
              <a:rPr lang="en-US" sz="2400" dirty="0" smtClean="0">
                <a:solidFill>
                  <a:srgbClr val="00A5E4"/>
                </a:solidFill>
              </a:rPr>
              <a:t>                                           </a:t>
            </a:r>
            <a:endParaRPr lang="en-US" sz="2400" dirty="0" smtClean="0">
              <a:solidFill>
                <a:srgbClr val="00A5E4"/>
              </a:solidFill>
            </a:endParaRPr>
          </a:p>
          <a:p>
            <a:pPr>
              <a:lnSpc>
                <a:spcPct val="110000"/>
              </a:lnSpc>
            </a:pPr>
            <a:r>
              <a:rPr lang="en-US" sz="2400" dirty="0" smtClean="0">
                <a:solidFill>
                  <a:schemeClr val="tx1"/>
                </a:solidFill>
              </a:rPr>
              <a:t>Total Budget allowed----------</a:t>
            </a:r>
            <a:r>
              <a:rPr lang="en-US" sz="2400" dirty="0" smtClean="0">
                <a:solidFill>
                  <a:srgbClr val="00A5E4"/>
                </a:solidFill>
                <a:cs typeface="+mn-cs"/>
              </a:rPr>
              <a:t>1,768,005.00</a:t>
            </a:r>
            <a:r>
              <a:rPr lang="en-US" sz="2400" dirty="0" smtClean="0">
                <a:solidFill>
                  <a:schemeClr val="tx1"/>
                </a:solidFill>
                <a:cs typeface="+mn-cs"/>
              </a:rPr>
              <a:t> </a:t>
            </a:r>
            <a:endParaRPr lang="en-US" sz="2400" dirty="0" smtClean="0">
              <a:solidFill>
                <a:schemeClr val="tx1"/>
              </a:solidFill>
            </a:endParaRPr>
          </a:p>
          <a:p>
            <a:pPr>
              <a:lnSpc>
                <a:spcPct val="110000"/>
              </a:lnSpc>
            </a:pPr>
            <a:r>
              <a:rPr lang="en-US" sz="2400" dirty="0" smtClean="0">
                <a:solidFill>
                  <a:schemeClr val="tx1"/>
                </a:solidFill>
              </a:rPr>
              <a:t>Utilized :</a:t>
            </a:r>
            <a:r>
              <a:rPr lang="en-US" sz="2400" dirty="0" smtClean="0">
                <a:solidFill>
                  <a:schemeClr val="tx1"/>
                </a:solidFill>
                <a:cs typeface="+mn-cs"/>
              </a:rPr>
              <a:t> --------------------</a:t>
            </a:r>
            <a:r>
              <a:rPr lang="en-US" sz="2400" dirty="0" smtClean="0">
                <a:solidFill>
                  <a:srgbClr val="00A5E4"/>
                </a:solidFill>
                <a:cs typeface="+mn-cs"/>
              </a:rPr>
              <a:t>538,366.85</a:t>
            </a:r>
            <a:r>
              <a:rPr lang="en-US" sz="2400" dirty="0" smtClean="0">
                <a:solidFill>
                  <a:schemeClr val="tx1"/>
                </a:solidFill>
                <a:cs typeface="+mn-cs"/>
              </a:rPr>
              <a:t> </a:t>
            </a:r>
            <a:endParaRPr lang="en-US" sz="2400" dirty="0" smtClean="0">
              <a:solidFill>
                <a:schemeClr val="tx1"/>
              </a:solidFill>
            </a:endParaRPr>
          </a:p>
          <a:p>
            <a:pPr>
              <a:lnSpc>
                <a:spcPct val="110000"/>
              </a:lnSpc>
            </a:pPr>
            <a:r>
              <a:rPr lang="en-US" sz="2400" dirty="0" smtClean="0">
                <a:solidFill>
                  <a:schemeClr val="tx1"/>
                </a:solidFill>
              </a:rPr>
              <a:t>Remained : ------------------</a:t>
            </a:r>
            <a:r>
              <a:rPr lang="en-US" sz="2400" dirty="0" smtClean="0">
                <a:solidFill>
                  <a:srgbClr val="00A5E4"/>
                </a:solidFill>
                <a:cs typeface="+mn-cs"/>
              </a:rPr>
              <a:t>1,229,638.15</a:t>
            </a:r>
          </a:p>
          <a:p>
            <a:pPr>
              <a:lnSpc>
                <a:spcPct val="110000"/>
              </a:lnSpc>
            </a:pPr>
            <a:r>
              <a:rPr lang="en-US" sz="2400" dirty="0" smtClean="0">
                <a:solidFill>
                  <a:schemeClr val="tx1"/>
                </a:solidFill>
                <a:cs typeface="+mn-cs"/>
              </a:rPr>
              <a:t>Percentage-------------------</a:t>
            </a:r>
            <a:r>
              <a:rPr lang="en-US" sz="2400" dirty="0" smtClean="0">
                <a:solidFill>
                  <a:srgbClr val="00A5E4"/>
                </a:solidFill>
                <a:cs typeface="+mn-cs"/>
              </a:rPr>
              <a:t>30%</a:t>
            </a:r>
            <a:endParaRPr lang="en-US" sz="2400" dirty="0" smtClean="0">
              <a:solidFill>
                <a:srgbClr val="00A5E4"/>
              </a:solidFill>
            </a:endParaRPr>
          </a:p>
          <a:p>
            <a:pPr>
              <a:lnSpc>
                <a:spcPct val="110000"/>
              </a:lnSpc>
            </a:pPr>
            <a:endParaRPr lang="en-US" dirty="0">
              <a:solidFill>
                <a:schemeClr val="tx1"/>
              </a:solidFill>
            </a:endParaRPr>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A1049D63-565D-48E4-9173-0B172111DC54}" type="slidenum">
              <a:rPr lang="en-GB" smtClean="0"/>
              <a:pPr/>
              <a:t>2</a:t>
            </a:fld>
            <a:endParaRPr lang="en-GB" dirty="0"/>
          </a:p>
        </p:txBody>
      </p:sp>
    </p:spTree>
    <p:extLst>
      <p:ext uri="{BB962C8B-B14F-4D97-AF65-F5344CB8AC3E}">
        <p14:creationId xmlns:p14="http://schemas.microsoft.com/office/powerpoint/2010/main" val="42643524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err="1" smtClean="0"/>
              <a:t>Cont</a:t>
            </a:r>
            <a:r>
              <a:rPr lang="en-US" dirty="0" smtClean="0"/>
              <a:t>…</a:t>
            </a:r>
            <a:endParaRPr lang="en-US" dirty="0"/>
          </a:p>
        </p:txBody>
      </p:sp>
      <p:sp>
        <p:nvSpPr>
          <p:cNvPr id="3" name="Content Placeholder 2"/>
          <p:cNvSpPr>
            <a:spLocks noGrp="1"/>
          </p:cNvSpPr>
          <p:nvPr>
            <p:ph sz="half" idx="1"/>
          </p:nvPr>
        </p:nvSpPr>
        <p:spPr>
          <a:xfrm>
            <a:off x="945941" y="1454332"/>
            <a:ext cx="7758133" cy="4379023"/>
          </a:xfrm>
        </p:spPr>
        <p:txBody>
          <a:bodyPr>
            <a:normAutofit fontScale="92500" lnSpcReduction="10000"/>
          </a:bodyPr>
          <a:lstStyle/>
          <a:p>
            <a:pPr marL="0" indent="0">
              <a:lnSpc>
                <a:spcPct val="150000"/>
              </a:lnSpc>
              <a:buNone/>
            </a:pPr>
            <a:r>
              <a:rPr lang="en-US" sz="2000" dirty="0" smtClean="0">
                <a:solidFill>
                  <a:schemeClr val="tx1"/>
                </a:solidFill>
              </a:rPr>
              <a:t>Direct Beneficiaries </a:t>
            </a:r>
          </a:p>
          <a:p>
            <a:pPr>
              <a:lnSpc>
                <a:spcPct val="150000"/>
              </a:lnSpc>
            </a:pPr>
            <a:r>
              <a:rPr lang="en-US" sz="2000" dirty="0" smtClean="0">
                <a:solidFill>
                  <a:srgbClr val="00A5E4"/>
                </a:solidFill>
              </a:rPr>
              <a:t>Male:--------------------2000</a:t>
            </a:r>
          </a:p>
          <a:p>
            <a:pPr>
              <a:lnSpc>
                <a:spcPct val="150000"/>
              </a:lnSpc>
            </a:pPr>
            <a:r>
              <a:rPr lang="en-US" sz="2000" dirty="0" smtClean="0">
                <a:solidFill>
                  <a:srgbClr val="00A5E4"/>
                </a:solidFill>
              </a:rPr>
              <a:t>Female:-----------------1000</a:t>
            </a:r>
          </a:p>
          <a:p>
            <a:pPr>
              <a:lnSpc>
                <a:spcPct val="150000"/>
              </a:lnSpc>
            </a:pPr>
            <a:r>
              <a:rPr lang="en-US" sz="2000" dirty="0" smtClean="0">
                <a:solidFill>
                  <a:srgbClr val="00A5E4"/>
                </a:solidFill>
              </a:rPr>
              <a:t>Total:---------------------3000</a:t>
            </a:r>
          </a:p>
          <a:p>
            <a:pPr marL="0" indent="0">
              <a:lnSpc>
                <a:spcPct val="150000"/>
              </a:lnSpc>
              <a:buNone/>
            </a:pPr>
            <a:r>
              <a:rPr lang="en-US" sz="2000" dirty="0" smtClean="0">
                <a:solidFill>
                  <a:schemeClr val="tx1"/>
                </a:solidFill>
              </a:rPr>
              <a:t>Dis </a:t>
            </a:r>
            <a:r>
              <a:rPr lang="en-US" sz="2000" dirty="0" err="1" smtClean="0">
                <a:solidFill>
                  <a:schemeClr val="tx1"/>
                </a:solidFill>
              </a:rPr>
              <a:t>ablities</a:t>
            </a:r>
            <a:r>
              <a:rPr lang="en-US" sz="2000" dirty="0" smtClean="0">
                <a:solidFill>
                  <a:schemeClr val="tx1"/>
                </a:solidFill>
              </a:rPr>
              <a:t> </a:t>
            </a:r>
          </a:p>
          <a:p>
            <a:pPr marL="0" indent="0">
              <a:lnSpc>
                <a:spcPct val="150000"/>
              </a:lnSpc>
              <a:buNone/>
            </a:pPr>
            <a:r>
              <a:rPr lang="en-US" sz="2000" dirty="0" smtClean="0">
                <a:solidFill>
                  <a:srgbClr val="00A5E4"/>
                </a:solidFill>
              </a:rPr>
              <a:t>Male ------------------------15</a:t>
            </a:r>
          </a:p>
          <a:p>
            <a:pPr marL="0" indent="0">
              <a:lnSpc>
                <a:spcPct val="150000"/>
              </a:lnSpc>
              <a:buNone/>
            </a:pPr>
            <a:r>
              <a:rPr lang="en-US" sz="2000" dirty="0" smtClean="0">
                <a:solidFill>
                  <a:srgbClr val="00A5E4"/>
                </a:solidFill>
              </a:rPr>
              <a:t>Female -----------------------15</a:t>
            </a:r>
          </a:p>
          <a:p>
            <a:pPr marL="0" indent="0">
              <a:lnSpc>
                <a:spcPct val="150000"/>
              </a:lnSpc>
              <a:buNone/>
            </a:pPr>
            <a:r>
              <a:rPr lang="en-US" sz="2000" dirty="0" smtClean="0">
                <a:solidFill>
                  <a:srgbClr val="00A5E4"/>
                </a:solidFill>
              </a:rPr>
              <a:t>Total----------------------------30</a:t>
            </a:r>
          </a:p>
          <a:p>
            <a:pPr marL="0" indent="0">
              <a:lnSpc>
                <a:spcPct val="150000"/>
              </a:lnSpc>
              <a:buNone/>
            </a:pPr>
            <a:r>
              <a:rPr lang="en-US" sz="2000" dirty="0" smtClean="0">
                <a:solidFill>
                  <a:schemeClr val="tx1"/>
                </a:solidFill>
              </a:rPr>
              <a:t>Indirect beneficiaries-:</a:t>
            </a:r>
            <a:r>
              <a:rPr lang="en-US" sz="2000" dirty="0" smtClean="0">
                <a:solidFill>
                  <a:srgbClr val="00A5E4"/>
                </a:solidFill>
              </a:rPr>
              <a:t>----5000 including dis abilities&amp; venerable youths</a:t>
            </a:r>
            <a:endParaRPr lang="en-US" sz="2000" dirty="0">
              <a:solidFill>
                <a:srgbClr val="00A5E4"/>
              </a:solidFill>
            </a:endParaRPr>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A1049D63-565D-48E4-9173-0B172111DC54}" type="slidenum">
              <a:rPr lang="en-GB" smtClean="0"/>
              <a:pPr/>
              <a:t>3</a:t>
            </a:fld>
            <a:endParaRPr lang="en-GB" dirty="0"/>
          </a:p>
        </p:txBody>
      </p:sp>
    </p:spTree>
    <p:extLst>
      <p:ext uri="{BB962C8B-B14F-4D97-AF65-F5344CB8AC3E}">
        <p14:creationId xmlns:p14="http://schemas.microsoft.com/office/powerpoint/2010/main" val="12519308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6EDE442-8404-4A1A-B863-27A0D945F46B}"/>
              </a:ext>
            </a:extLst>
          </p:cNvPr>
          <p:cNvSpPr>
            <a:spLocks noGrp="1"/>
          </p:cNvSpPr>
          <p:nvPr>
            <p:ph type="title"/>
          </p:nvPr>
        </p:nvSpPr>
        <p:spPr/>
        <p:txBody>
          <a:bodyPr/>
          <a:lstStyle/>
          <a:p>
            <a:pPr algn="l"/>
            <a:r>
              <a:rPr lang="en-GB" dirty="0" smtClean="0">
                <a:solidFill>
                  <a:srgbClr val="FF0000"/>
                </a:solidFill>
              </a:rPr>
              <a:t>Objectives </a:t>
            </a:r>
            <a:endParaRPr lang="en-GB" dirty="0">
              <a:solidFill>
                <a:srgbClr val="FF0000"/>
              </a:solidFill>
            </a:endParaRPr>
          </a:p>
        </p:txBody>
      </p:sp>
      <p:sp>
        <p:nvSpPr>
          <p:cNvPr id="3" name="Content Placeholder 2">
            <a:extLst>
              <a:ext uri="{FF2B5EF4-FFF2-40B4-BE49-F238E27FC236}">
                <a16:creationId xmlns="" xmlns:a16="http://schemas.microsoft.com/office/drawing/2014/main" id="{FB4A81F1-48CD-4F85-B8A0-A09C76F8C350}"/>
              </a:ext>
            </a:extLst>
          </p:cNvPr>
          <p:cNvSpPr>
            <a:spLocks noGrp="1"/>
          </p:cNvSpPr>
          <p:nvPr>
            <p:ph sz="half" idx="1"/>
          </p:nvPr>
        </p:nvSpPr>
        <p:spPr>
          <a:xfrm>
            <a:off x="891350" y="1481627"/>
            <a:ext cx="7758133" cy="4755383"/>
          </a:xfrm>
        </p:spPr>
        <p:txBody>
          <a:bodyPr>
            <a:normAutofit fontScale="70000" lnSpcReduction="20000"/>
          </a:bodyPr>
          <a:lstStyle/>
          <a:p>
            <a:pPr marL="342900" lvl="0" indent="-342900" algn="just">
              <a:buFont typeface="Wingdings"/>
              <a:buChar char=""/>
            </a:pPr>
            <a:r>
              <a:rPr lang="en-GB" sz="2400" dirty="0">
                <a:solidFill>
                  <a:srgbClr val="00B050"/>
                </a:solidFill>
                <a:latin typeface="Times New Roman"/>
                <a:ea typeface="Times New Roman"/>
              </a:rPr>
              <a:t>General Objective</a:t>
            </a:r>
            <a:r>
              <a:rPr lang="en-GB" sz="2400" dirty="0" smtClean="0">
                <a:solidFill>
                  <a:srgbClr val="00B050"/>
                </a:solidFill>
                <a:latin typeface="Times New Roman"/>
                <a:ea typeface="Times New Roman"/>
              </a:rPr>
              <a:t>:</a:t>
            </a:r>
          </a:p>
          <a:p>
            <a:pPr marL="0" lvl="0" indent="0" algn="just">
              <a:buNone/>
            </a:pPr>
            <a:endParaRPr lang="en-US" sz="2800" dirty="0">
              <a:solidFill>
                <a:srgbClr val="00B050"/>
              </a:solidFill>
              <a:latin typeface="Times New Roman"/>
              <a:ea typeface="Times New Roman"/>
            </a:endParaRPr>
          </a:p>
          <a:p>
            <a:pPr>
              <a:buFont typeface="Wingdings" pitchFamily="2" charset="2"/>
              <a:buChar char="Ø"/>
            </a:pPr>
            <a:r>
              <a:rPr lang="en-GB" sz="2400" dirty="0" smtClean="0">
                <a:solidFill>
                  <a:schemeClr val="tx1"/>
                </a:solidFill>
                <a:latin typeface="Times New Roman"/>
                <a:ea typeface="Times New Roman"/>
              </a:rPr>
              <a:t>  To </a:t>
            </a:r>
            <a:r>
              <a:rPr lang="en-GB" sz="2400" dirty="0">
                <a:solidFill>
                  <a:schemeClr val="tx1"/>
                </a:solidFill>
                <a:latin typeface="Times New Roman"/>
                <a:ea typeface="Times New Roman"/>
              </a:rPr>
              <a:t>contribute to the   general wellbeing of youths</a:t>
            </a:r>
            <a:r>
              <a:rPr lang="en-GB" sz="2400" dirty="0" smtClean="0">
                <a:solidFill>
                  <a:schemeClr val="tx1"/>
                </a:solidFill>
                <a:latin typeface="Times New Roman"/>
                <a:ea typeface="Times New Roman"/>
              </a:rPr>
              <a:t>.</a:t>
            </a:r>
          </a:p>
          <a:p>
            <a:pPr marL="342900" lvl="0" indent="-342900" algn="just">
              <a:buFont typeface="Wingdings"/>
              <a:buChar char=""/>
            </a:pPr>
            <a:r>
              <a:rPr lang="en-GB" sz="2400" dirty="0" smtClean="0">
                <a:solidFill>
                  <a:srgbClr val="00B050"/>
                </a:solidFill>
                <a:latin typeface="Times New Roman"/>
                <a:ea typeface="Times New Roman"/>
              </a:rPr>
              <a:t> </a:t>
            </a:r>
            <a:r>
              <a:rPr lang="en-GB" sz="2400" dirty="0">
                <a:solidFill>
                  <a:srgbClr val="00B050"/>
                </a:solidFill>
                <a:latin typeface="Times New Roman"/>
                <a:ea typeface="Times New Roman"/>
              </a:rPr>
              <a:t>specific objectives</a:t>
            </a:r>
            <a:r>
              <a:rPr lang="en-GB" sz="2400" dirty="0" smtClean="0">
                <a:solidFill>
                  <a:srgbClr val="00B050"/>
                </a:solidFill>
                <a:latin typeface="Times New Roman"/>
                <a:ea typeface="Times New Roman"/>
              </a:rPr>
              <a:t>:</a:t>
            </a:r>
          </a:p>
          <a:p>
            <a:pPr lvl="0" algn="just"/>
            <a:endParaRPr lang="en-US" sz="2800" dirty="0">
              <a:solidFill>
                <a:srgbClr val="00B050"/>
              </a:solidFill>
              <a:latin typeface="Times New Roman"/>
              <a:ea typeface="Times New Roman"/>
            </a:endParaRPr>
          </a:p>
          <a:p>
            <a:pPr marL="285750" indent="-285750" algn="just">
              <a:lnSpc>
                <a:spcPct val="100000"/>
              </a:lnSpc>
              <a:buFont typeface="Wingdings" pitchFamily="2" charset="2"/>
              <a:buChar char="Ø"/>
            </a:pPr>
            <a:r>
              <a:rPr lang="en-US" sz="2300" dirty="0">
                <a:solidFill>
                  <a:srgbClr val="000000"/>
                </a:solidFill>
                <a:latin typeface="Times New Roman"/>
                <a:ea typeface="Times New Roman"/>
              </a:rPr>
              <a:t>To advocate policy makers and stakeholders for the approval of the draft proclamation for </a:t>
            </a:r>
            <a:r>
              <a:rPr lang="en-US" sz="2300" dirty="0" err="1">
                <a:solidFill>
                  <a:srgbClr val="000000"/>
                </a:solidFill>
                <a:latin typeface="Times New Roman"/>
                <a:ea typeface="Times New Roman"/>
              </a:rPr>
              <a:t>khat</a:t>
            </a:r>
            <a:r>
              <a:rPr lang="en-US" sz="2300" dirty="0">
                <a:solidFill>
                  <a:srgbClr val="000000"/>
                </a:solidFill>
                <a:latin typeface="Times New Roman"/>
                <a:ea typeface="Times New Roman"/>
              </a:rPr>
              <a:t> control and for establishment and strengthening of services for victim and survivors</a:t>
            </a:r>
            <a:r>
              <a:rPr lang="en-US" sz="2300" dirty="0">
                <a:latin typeface="Times New Roman"/>
                <a:ea typeface="Times New Roman"/>
              </a:rPr>
              <a:t> </a:t>
            </a:r>
            <a:r>
              <a:rPr lang="en-US" sz="1400" dirty="0">
                <a:latin typeface="Times New Roman"/>
                <a:ea typeface="Times New Roman"/>
              </a:rPr>
              <a:t>,</a:t>
            </a:r>
          </a:p>
          <a:p>
            <a:pPr marL="285750" indent="-285750" algn="just">
              <a:lnSpc>
                <a:spcPct val="100000"/>
              </a:lnSpc>
              <a:buFont typeface="Wingdings" pitchFamily="2" charset="2"/>
              <a:buChar char="Ø"/>
              <a:tabLst>
                <a:tab pos="467995" algn="l"/>
              </a:tabLst>
            </a:pPr>
            <a:r>
              <a:rPr lang="en-US" dirty="0">
                <a:solidFill>
                  <a:srgbClr val="000000"/>
                </a:solidFill>
                <a:latin typeface="Times New Roman"/>
                <a:ea typeface="Times New Roman"/>
              </a:rPr>
              <a:t>To identify and establish start-up business for vulnerable and survivors of substance abuse ,</a:t>
            </a:r>
            <a:endParaRPr lang="en-US" sz="2000" dirty="0">
              <a:latin typeface="Times New Roman"/>
              <a:ea typeface="Times New Roman"/>
            </a:endParaRPr>
          </a:p>
          <a:p>
            <a:pPr marL="285750" indent="-285750" algn="just">
              <a:lnSpc>
                <a:spcPct val="100000"/>
              </a:lnSpc>
              <a:buFont typeface="Wingdings" pitchFamily="2" charset="2"/>
              <a:buChar char="Ø"/>
              <a:tabLst>
                <a:tab pos="467995" algn="l"/>
              </a:tabLst>
            </a:pPr>
            <a:r>
              <a:rPr lang="en-US" dirty="0" smtClean="0">
                <a:solidFill>
                  <a:srgbClr val="000000"/>
                </a:solidFill>
                <a:latin typeface="Times New Roman"/>
                <a:ea typeface="Times New Roman"/>
              </a:rPr>
              <a:t>To </a:t>
            </a:r>
            <a:r>
              <a:rPr lang="en-US" dirty="0">
                <a:solidFill>
                  <a:srgbClr val="000000"/>
                </a:solidFill>
                <a:latin typeface="Times New Roman"/>
                <a:ea typeface="Times New Roman"/>
              </a:rPr>
              <a:t>improve stakeholders and community engagement on the adverse effect of substance abuse among the youth and the society   people to amplify their voice to government, policy makers, and community members so as to demonstrate positive change agents,</a:t>
            </a:r>
            <a:endParaRPr lang="en-US" sz="2000" dirty="0">
              <a:latin typeface="Times New Roman"/>
              <a:ea typeface="Times New Roman"/>
            </a:endParaRPr>
          </a:p>
          <a:p>
            <a:pPr marL="342900" indent="-342900" algn="just">
              <a:lnSpc>
                <a:spcPct val="100000"/>
              </a:lnSpc>
              <a:buFont typeface="Wingdings" pitchFamily="2" charset="2"/>
              <a:buChar char="Ø"/>
            </a:pPr>
            <a:r>
              <a:rPr lang="en-US" sz="2000" dirty="0">
                <a:solidFill>
                  <a:srgbClr val="000000"/>
                </a:solidFill>
                <a:latin typeface="Times New Roman"/>
                <a:ea typeface="Times New Roman"/>
              </a:rPr>
              <a:t>To capacitate and support young people to be active citizens and engage in peace building, conflict prevention and violence protection,</a:t>
            </a:r>
            <a:endParaRPr lang="en-US" sz="2400" dirty="0">
              <a:latin typeface="Times New Roman"/>
              <a:ea typeface="Times New Roman"/>
            </a:endParaRPr>
          </a:p>
          <a:p>
            <a:endParaRPr lang="en-GB" sz="2400" dirty="0"/>
          </a:p>
        </p:txBody>
      </p:sp>
      <p:sp>
        <p:nvSpPr>
          <p:cNvPr id="4" name="Footer Placeholder 3">
            <a:extLst>
              <a:ext uri="{FF2B5EF4-FFF2-40B4-BE49-F238E27FC236}">
                <a16:creationId xmlns="" xmlns:a16="http://schemas.microsoft.com/office/drawing/2014/main" id="{5F850EBE-7493-4772-8784-74A54F07B1AC}"/>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5C8726"/>
              </a:solidFill>
              <a:effectLst/>
              <a:uLnTx/>
              <a:uFillTx/>
              <a:latin typeface="Arial"/>
              <a:ea typeface="+mn-ea"/>
            </a:endParaRPr>
          </a:p>
        </p:txBody>
      </p:sp>
      <p:sp>
        <p:nvSpPr>
          <p:cNvPr id="5" name="Slide Number Placeholder 4">
            <a:extLst>
              <a:ext uri="{FF2B5EF4-FFF2-40B4-BE49-F238E27FC236}">
                <a16:creationId xmlns="" xmlns:a16="http://schemas.microsoft.com/office/drawing/2014/main" id="{46F9F242-45D0-445D-A3C2-06A0CDF4057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49D63-565D-48E4-9173-0B172111DC54}" type="slidenum">
              <a:rPr kumimoji="0" lang="en-GB" sz="1100" b="0" i="0" u="none" strike="noStrike" kern="1200" cap="none" spc="0" normalizeH="0" baseline="0" noProof="0" smtClean="0">
                <a:ln>
                  <a:noFill/>
                </a:ln>
                <a:solidFill>
                  <a:srgbClr val="5C8726"/>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100" b="0" i="0" u="none" strike="noStrike" kern="1200" cap="none" spc="0" normalizeH="0" baseline="0" noProof="0" dirty="0">
              <a:ln>
                <a:noFill/>
              </a:ln>
              <a:solidFill>
                <a:srgbClr val="5C8726"/>
              </a:solidFill>
              <a:effectLst/>
              <a:uLnTx/>
              <a:uFillTx/>
              <a:latin typeface="Arial"/>
              <a:ea typeface="+mn-ea"/>
            </a:endParaRPr>
          </a:p>
        </p:txBody>
      </p:sp>
    </p:spTree>
    <p:extLst>
      <p:ext uri="{BB962C8B-B14F-4D97-AF65-F5344CB8AC3E}">
        <p14:creationId xmlns:p14="http://schemas.microsoft.com/office/powerpoint/2010/main" val="38535627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B4E10E-A46D-4E01-A896-4F166C71E8FC}"/>
              </a:ext>
            </a:extLst>
          </p:cNvPr>
          <p:cNvSpPr>
            <a:spLocks noGrp="1"/>
          </p:cNvSpPr>
          <p:nvPr>
            <p:ph type="title"/>
          </p:nvPr>
        </p:nvSpPr>
        <p:spPr>
          <a:xfrm>
            <a:off x="834221" y="613240"/>
            <a:ext cx="7888031" cy="711468"/>
          </a:xfrm>
        </p:spPr>
        <p:txBody>
          <a:bodyPr>
            <a:normAutofit fontScale="90000"/>
          </a:bodyPr>
          <a:lstStyle/>
          <a:p>
            <a:r>
              <a:rPr lang="en-GB" b="0" dirty="0">
                <a:solidFill>
                  <a:schemeClr val="tx1"/>
                </a:solidFill>
              </a:rPr>
              <a:t/>
            </a:r>
            <a:br>
              <a:rPr lang="en-GB" b="0" dirty="0">
                <a:solidFill>
                  <a:schemeClr val="tx1"/>
                </a:solidFill>
              </a:rPr>
            </a:br>
            <a:r>
              <a:rPr lang="en-GB" sz="2800" dirty="0"/>
              <a:t/>
            </a:r>
            <a:br>
              <a:rPr lang="en-GB" sz="2800" dirty="0"/>
            </a:br>
            <a:r>
              <a:rPr lang="en-GB" sz="2800" dirty="0"/>
              <a:t/>
            </a:r>
            <a:br>
              <a:rPr lang="en-GB" sz="2800" dirty="0"/>
            </a:br>
            <a:endParaRPr lang="en-GB" sz="2800" dirty="0"/>
          </a:p>
        </p:txBody>
      </p:sp>
      <p:sp>
        <p:nvSpPr>
          <p:cNvPr id="3" name="Content Placeholder 2">
            <a:extLst>
              <a:ext uri="{FF2B5EF4-FFF2-40B4-BE49-F238E27FC236}">
                <a16:creationId xmlns="" xmlns:a16="http://schemas.microsoft.com/office/drawing/2014/main" id="{D4A1A8D7-B852-42A7-AF93-A91C9F6F7C59}"/>
              </a:ext>
            </a:extLst>
          </p:cNvPr>
          <p:cNvSpPr>
            <a:spLocks noGrp="1"/>
          </p:cNvSpPr>
          <p:nvPr>
            <p:ph sz="half" idx="1"/>
          </p:nvPr>
        </p:nvSpPr>
        <p:spPr>
          <a:xfrm>
            <a:off x="715108" y="773723"/>
            <a:ext cx="7934375" cy="5591908"/>
          </a:xfrm>
        </p:spPr>
        <p:txBody>
          <a:bodyPr>
            <a:normAutofit fontScale="92500" lnSpcReduction="10000"/>
          </a:bodyPr>
          <a:lstStyle/>
          <a:p>
            <a:pPr marL="360362" indent="0">
              <a:buNone/>
              <a:tabLst>
                <a:tab pos="809625" algn="l"/>
              </a:tabLst>
            </a:pPr>
            <a:r>
              <a:rPr lang="en-GB" b="0" dirty="0" smtClean="0">
                <a:solidFill>
                  <a:schemeClr val="tx1"/>
                </a:solidFill>
              </a:rPr>
              <a:t>              </a:t>
            </a:r>
            <a:r>
              <a:rPr lang="en-GB" b="1" dirty="0" smtClean="0">
                <a:solidFill>
                  <a:srgbClr val="00B0F0"/>
                </a:solidFill>
              </a:rPr>
              <a:t>Plan </a:t>
            </a:r>
            <a:r>
              <a:rPr lang="en-GB" b="1" dirty="0" err="1" smtClean="0">
                <a:solidFill>
                  <a:srgbClr val="00B0F0"/>
                </a:solidFill>
              </a:rPr>
              <a:t>Vs</a:t>
            </a:r>
            <a:r>
              <a:rPr lang="en-GB" b="1" dirty="0" smtClean="0">
                <a:solidFill>
                  <a:srgbClr val="00B0F0"/>
                </a:solidFill>
              </a:rPr>
              <a:t> Achievement</a:t>
            </a:r>
            <a:endParaRPr lang="en-GB" b="1" dirty="0">
              <a:solidFill>
                <a:srgbClr val="00B0F0"/>
              </a:solidFill>
            </a:endParaRPr>
          </a:p>
          <a:p>
            <a:pPr marL="1079500" indent="-719138">
              <a:buAutoNum type="arabicParenBoth"/>
              <a:tabLst>
                <a:tab pos="809625" algn="l"/>
              </a:tabLst>
            </a:pPr>
            <a:endParaRPr lang="en-GB" sz="2400" b="1" dirty="0">
              <a:solidFill>
                <a:srgbClr val="00B0F0"/>
              </a:solidFill>
            </a:endParaRPr>
          </a:p>
          <a:p>
            <a:pPr marL="0" indent="0">
              <a:buNone/>
            </a:pPr>
            <a:r>
              <a:rPr lang="en-US" sz="3200" dirty="0" smtClean="0">
                <a:solidFill>
                  <a:srgbClr val="009900"/>
                </a:solidFill>
                <a:latin typeface="Century Gothic"/>
                <a:ea typeface="+mj-ea"/>
                <a:cs typeface="+mj-cs"/>
              </a:rPr>
              <a:t>1.1.  </a:t>
            </a:r>
            <a:r>
              <a:rPr lang="en-US" sz="3200" dirty="0">
                <a:solidFill>
                  <a:srgbClr val="009900"/>
                </a:solidFill>
                <a:latin typeface="Century Gothic"/>
                <a:ea typeface="+mj-ea"/>
                <a:cs typeface="+mj-cs"/>
              </a:rPr>
              <a:t>Conducting evidence based </a:t>
            </a:r>
            <a:r>
              <a:rPr lang="en-US" sz="3200" dirty="0" smtClean="0">
                <a:solidFill>
                  <a:srgbClr val="009900"/>
                </a:solidFill>
                <a:latin typeface="Century Gothic"/>
                <a:ea typeface="+mj-ea"/>
                <a:cs typeface="+mj-cs"/>
              </a:rPr>
              <a:t>research</a:t>
            </a:r>
          </a:p>
          <a:p>
            <a:pPr marL="457200" lvl="1" indent="0" algn="just" defTabSz="457200">
              <a:lnSpc>
                <a:spcPct val="150000"/>
              </a:lnSpc>
              <a:spcBef>
                <a:spcPts val="1000"/>
              </a:spcBef>
              <a:spcAft>
                <a:spcPts val="0"/>
              </a:spcAft>
              <a:buClr>
                <a:srgbClr val="A53010"/>
              </a:buClr>
              <a:buNone/>
            </a:pPr>
            <a:r>
              <a:rPr lang="en-US" sz="2400" dirty="0" smtClean="0">
                <a:solidFill>
                  <a:prstClr val="black"/>
                </a:solidFill>
                <a:latin typeface="Century Gothic"/>
              </a:rPr>
              <a:t>PEDO have been </a:t>
            </a:r>
            <a:r>
              <a:rPr lang="en-US" sz="2400" dirty="0" smtClean="0">
                <a:solidFill>
                  <a:prstClr val="black"/>
                </a:solidFill>
                <a:latin typeface="Century Gothic"/>
                <a:cs typeface="+mn-cs"/>
              </a:rPr>
              <a:t> </a:t>
            </a:r>
            <a:r>
              <a:rPr lang="en-US" sz="2400" b="1" dirty="0" smtClean="0">
                <a:solidFill>
                  <a:srgbClr val="FF0000"/>
                </a:solidFill>
                <a:latin typeface="Century Gothic"/>
                <a:cs typeface="+mn-cs"/>
              </a:rPr>
              <a:t>Captured/collect </a:t>
            </a:r>
            <a:r>
              <a:rPr lang="en-US" sz="2400" b="1" dirty="0">
                <a:solidFill>
                  <a:srgbClr val="FF0000"/>
                </a:solidFill>
                <a:latin typeface="Century Gothic"/>
                <a:cs typeface="+mn-cs"/>
              </a:rPr>
              <a:t>evidence on the adverse effects of substance abuse</a:t>
            </a:r>
            <a:r>
              <a:rPr lang="en-US" sz="2400" b="1" dirty="0">
                <a:solidFill>
                  <a:prstClr val="black"/>
                </a:solidFill>
                <a:latin typeface="Century Gothic"/>
                <a:cs typeface="+mn-cs"/>
              </a:rPr>
              <a:t> </a:t>
            </a:r>
            <a:r>
              <a:rPr lang="en-US" sz="2400" dirty="0">
                <a:solidFill>
                  <a:prstClr val="black"/>
                </a:solidFill>
                <a:latin typeface="Century Gothic"/>
                <a:cs typeface="+mn-cs"/>
              </a:rPr>
              <a:t>on young people a case study of targeted project area  of </a:t>
            </a:r>
            <a:r>
              <a:rPr lang="en-US" sz="2400" dirty="0" err="1">
                <a:solidFill>
                  <a:prstClr val="black"/>
                </a:solidFill>
                <a:latin typeface="Century Gothic"/>
                <a:cs typeface="+mn-cs"/>
              </a:rPr>
              <a:t>Assosa</a:t>
            </a:r>
            <a:r>
              <a:rPr lang="en-US" sz="2400" dirty="0">
                <a:solidFill>
                  <a:prstClr val="black"/>
                </a:solidFill>
                <a:latin typeface="Century Gothic"/>
                <a:cs typeface="+mn-cs"/>
              </a:rPr>
              <a:t> town in collaboration with </a:t>
            </a:r>
            <a:r>
              <a:rPr lang="en-US" sz="2400" b="1" dirty="0">
                <a:solidFill>
                  <a:srgbClr val="FF0000"/>
                </a:solidFill>
                <a:latin typeface="Century Gothic"/>
                <a:cs typeface="+mn-cs"/>
              </a:rPr>
              <a:t>Aha Consultation P.L.C</a:t>
            </a:r>
            <a:r>
              <a:rPr lang="en-US" sz="2400" dirty="0">
                <a:solidFill>
                  <a:prstClr val="black"/>
                </a:solidFill>
                <a:latin typeface="Century Gothic"/>
                <a:cs typeface="+mn-cs"/>
              </a:rPr>
              <a:t>. This helps us to present the finding of the research to the general public and policy makers  about the adverse effects of substance abuse on young people: </a:t>
            </a:r>
          </a:p>
          <a:p>
            <a:endParaRPr lang="en-GB" dirty="0"/>
          </a:p>
        </p:txBody>
      </p:sp>
      <p:sp>
        <p:nvSpPr>
          <p:cNvPr id="4" name="Footer Placeholder 3">
            <a:extLst>
              <a:ext uri="{FF2B5EF4-FFF2-40B4-BE49-F238E27FC236}">
                <a16:creationId xmlns="" xmlns:a16="http://schemas.microsoft.com/office/drawing/2014/main" id="{6C88E854-647F-4513-9DA0-851957D05AE3}"/>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5C8726"/>
              </a:solidFill>
              <a:effectLst/>
              <a:uLnTx/>
              <a:uFillTx/>
              <a:latin typeface="Arial"/>
              <a:ea typeface="+mn-ea"/>
            </a:endParaRPr>
          </a:p>
        </p:txBody>
      </p:sp>
      <p:sp>
        <p:nvSpPr>
          <p:cNvPr id="5" name="Slide Number Placeholder 4">
            <a:extLst>
              <a:ext uri="{FF2B5EF4-FFF2-40B4-BE49-F238E27FC236}">
                <a16:creationId xmlns="" xmlns:a16="http://schemas.microsoft.com/office/drawing/2014/main" id="{E1BFBF6A-477B-4B76-93A5-C16DB892A02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49D63-565D-48E4-9173-0B172111DC54}" type="slidenum">
              <a:rPr kumimoji="0" lang="en-GB" sz="1100" b="0" i="0" u="none" strike="noStrike" kern="1200" cap="none" spc="0" normalizeH="0" baseline="0" noProof="0" smtClean="0">
                <a:ln>
                  <a:noFill/>
                </a:ln>
                <a:solidFill>
                  <a:srgbClr val="5C8726"/>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100" b="0" i="0" u="none" strike="noStrike" kern="1200" cap="none" spc="0" normalizeH="0" baseline="0" noProof="0" dirty="0">
              <a:ln>
                <a:noFill/>
              </a:ln>
              <a:solidFill>
                <a:srgbClr val="5C8726"/>
              </a:solidFill>
              <a:effectLst/>
              <a:uLnTx/>
              <a:uFillTx/>
              <a:latin typeface="Arial"/>
              <a:ea typeface="+mn-ea"/>
            </a:endParaRPr>
          </a:p>
        </p:txBody>
      </p:sp>
    </p:spTree>
    <p:extLst>
      <p:ext uri="{BB962C8B-B14F-4D97-AF65-F5344CB8AC3E}">
        <p14:creationId xmlns:p14="http://schemas.microsoft.com/office/powerpoint/2010/main" val="10696498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B4E10E-A46D-4E01-A896-4F166C71E8FC}"/>
              </a:ext>
            </a:extLst>
          </p:cNvPr>
          <p:cNvSpPr>
            <a:spLocks noGrp="1"/>
          </p:cNvSpPr>
          <p:nvPr>
            <p:ph type="title"/>
          </p:nvPr>
        </p:nvSpPr>
        <p:spPr>
          <a:xfrm>
            <a:off x="892837" y="487803"/>
            <a:ext cx="7888031" cy="754843"/>
          </a:xfrm>
        </p:spPr>
        <p:txBody>
          <a:bodyPr>
            <a:normAutofit fontScale="90000"/>
          </a:bodyPr>
          <a:lstStyle/>
          <a:p>
            <a:pPr lvl="0">
              <a:lnSpc>
                <a:spcPct val="100000"/>
              </a:lnSpc>
              <a:spcBef>
                <a:spcPts val="0"/>
              </a:spcBef>
            </a:pPr>
            <a:r>
              <a:rPr lang="en-GB" sz="1800" b="0" dirty="0">
                <a:solidFill>
                  <a:srgbClr val="000000"/>
                </a:solidFill>
                <a:ea typeface="+mn-ea"/>
              </a:rPr>
              <a:t/>
            </a:r>
            <a:br>
              <a:rPr lang="en-GB" sz="1800" b="0" dirty="0">
                <a:solidFill>
                  <a:srgbClr val="000000"/>
                </a:solidFill>
                <a:ea typeface="+mn-ea"/>
              </a:rPr>
            </a:br>
            <a:r>
              <a:rPr lang="en-GB" sz="2800" b="0" dirty="0">
                <a:solidFill>
                  <a:schemeClr val="tx1"/>
                </a:solidFill>
              </a:rPr>
              <a:t/>
            </a:r>
            <a:br>
              <a:rPr lang="en-GB" sz="2800" b="0" dirty="0">
                <a:solidFill>
                  <a:schemeClr val="tx1"/>
                </a:solidFill>
              </a:rPr>
            </a:br>
            <a:r>
              <a:rPr lang="en-GB" sz="2800" dirty="0"/>
              <a:t/>
            </a:r>
            <a:br>
              <a:rPr lang="en-GB" sz="2800" dirty="0"/>
            </a:br>
            <a:r>
              <a:rPr lang="en-GB" sz="2800" dirty="0"/>
              <a:t/>
            </a:r>
            <a:br>
              <a:rPr lang="en-GB" sz="2800" dirty="0"/>
            </a:br>
            <a:endParaRPr lang="en-GB" sz="2800" dirty="0"/>
          </a:p>
        </p:txBody>
      </p:sp>
      <p:sp>
        <p:nvSpPr>
          <p:cNvPr id="3" name="Content Placeholder 2">
            <a:extLst>
              <a:ext uri="{FF2B5EF4-FFF2-40B4-BE49-F238E27FC236}">
                <a16:creationId xmlns="" xmlns:a16="http://schemas.microsoft.com/office/drawing/2014/main" id="{D4A1A8D7-B852-42A7-AF93-A91C9F6F7C59}"/>
              </a:ext>
            </a:extLst>
          </p:cNvPr>
          <p:cNvSpPr>
            <a:spLocks noGrp="1"/>
          </p:cNvSpPr>
          <p:nvPr>
            <p:ph sz="half" idx="1"/>
          </p:nvPr>
        </p:nvSpPr>
        <p:spPr>
          <a:xfrm>
            <a:off x="503238" y="1863969"/>
            <a:ext cx="8418024" cy="4267200"/>
          </a:xfrm>
        </p:spPr>
        <p:txBody>
          <a:bodyPr>
            <a:normAutofit lnSpcReduction="10000"/>
          </a:bodyPr>
          <a:lstStyle/>
          <a:p>
            <a:pPr marL="0" lvl="0" indent="0" algn="just" defTabSz="457200">
              <a:lnSpc>
                <a:spcPct val="150000"/>
              </a:lnSpc>
              <a:spcBef>
                <a:spcPts val="1000"/>
              </a:spcBef>
              <a:buClr>
                <a:srgbClr val="A53010"/>
              </a:buClr>
              <a:buNone/>
            </a:pPr>
            <a:r>
              <a:rPr lang="en-US" b="0" dirty="0" smtClean="0">
                <a:solidFill>
                  <a:prstClr val="black">
                    <a:lumMod val="75000"/>
                    <a:lumOff val="25000"/>
                  </a:prstClr>
                </a:solidFill>
                <a:latin typeface="Century Gothic"/>
                <a:cs typeface="+mn-cs"/>
              </a:rPr>
              <a:t>We </a:t>
            </a:r>
            <a:r>
              <a:rPr lang="en-US" b="0" dirty="0">
                <a:solidFill>
                  <a:prstClr val="black">
                    <a:lumMod val="75000"/>
                    <a:lumOff val="25000"/>
                  </a:prstClr>
                </a:solidFill>
                <a:latin typeface="Century Gothic"/>
                <a:cs typeface="+mn-cs"/>
              </a:rPr>
              <a:t>started a proses  with </a:t>
            </a:r>
            <a:r>
              <a:rPr lang="en-US" b="0" dirty="0" err="1">
                <a:solidFill>
                  <a:srgbClr val="FF0000"/>
                </a:solidFill>
                <a:latin typeface="Century Gothic"/>
                <a:cs typeface="+mn-cs"/>
              </a:rPr>
              <a:t>Assosa</a:t>
            </a:r>
            <a:r>
              <a:rPr lang="en-US" b="0" dirty="0">
                <a:solidFill>
                  <a:srgbClr val="FF0000"/>
                </a:solidFill>
                <a:latin typeface="Century Gothic"/>
                <a:cs typeface="+mn-cs"/>
              </a:rPr>
              <a:t> University </a:t>
            </a:r>
            <a:r>
              <a:rPr lang="en-US" b="0" dirty="0">
                <a:solidFill>
                  <a:prstClr val="black">
                    <a:lumMod val="75000"/>
                    <a:lumOff val="25000"/>
                  </a:prstClr>
                </a:solidFill>
                <a:latin typeface="Century Gothic"/>
                <a:cs typeface="+mn-cs"/>
              </a:rPr>
              <a:t>to conduct action research to  </a:t>
            </a:r>
            <a:r>
              <a:rPr lang="en-US" sz="2400" b="0" dirty="0">
                <a:solidFill>
                  <a:prstClr val="black"/>
                </a:solidFill>
                <a:latin typeface="Century Gothic"/>
                <a:cs typeface="+mn-cs"/>
              </a:rPr>
              <a:t>identify their common concern and </a:t>
            </a:r>
            <a:r>
              <a:rPr lang="en-US" sz="2400" b="0" dirty="0">
                <a:solidFill>
                  <a:srgbClr val="FF0000"/>
                </a:solidFill>
                <a:latin typeface="Century Gothic"/>
                <a:cs typeface="+mn-cs"/>
              </a:rPr>
              <a:t>increase engagement at peace building and conflict resolution as well ass social and economic participation </a:t>
            </a:r>
            <a:r>
              <a:rPr lang="en-US" sz="2400" b="0" dirty="0">
                <a:solidFill>
                  <a:prstClr val="black"/>
                </a:solidFill>
                <a:latin typeface="Century Gothic"/>
                <a:cs typeface="+mn-cs"/>
              </a:rPr>
              <a:t>at the two </a:t>
            </a:r>
            <a:r>
              <a:rPr lang="en-US" sz="2400" b="0" dirty="0" err="1">
                <a:solidFill>
                  <a:prstClr val="black"/>
                </a:solidFill>
                <a:latin typeface="Century Gothic"/>
                <a:cs typeface="+mn-cs"/>
              </a:rPr>
              <a:t>woredas</a:t>
            </a:r>
            <a:r>
              <a:rPr lang="en-US" sz="2400" b="0" dirty="0">
                <a:solidFill>
                  <a:prstClr val="black"/>
                </a:solidFill>
                <a:latin typeface="Century Gothic"/>
                <a:cs typeface="+mn-cs"/>
              </a:rPr>
              <a:t> </a:t>
            </a:r>
            <a:r>
              <a:rPr lang="en-US" sz="2400" b="0" dirty="0" err="1">
                <a:solidFill>
                  <a:prstClr val="black"/>
                </a:solidFill>
                <a:latin typeface="Century Gothic"/>
                <a:cs typeface="+mn-cs"/>
              </a:rPr>
              <a:t>Assosa</a:t>
            </a:r>
            <a:r>
              <a:rPr lang="en-US" sz="2400" b="0" dirty="0">
                <a:solidFill>
                  <a:prstClr val="black"/>
                </a:solidFill>
                <a:latin typeface="Century Gothic"/>
                <a:cs typeface="+mn-cs"/>
              </a:rPr>
              <a:t> ton administration of 3 selected </a:t>
            </a:r>
            <a:r>
              <a:rPr lang="en-US" sz="2400" b="0" dirty="0" err="1">
                <a:solidFill>
                  <a:prstClr val="black"/>
                </a:solidFill>
                <a:latin typeface="Century Gothic"/>
                <a:cs typeface="+mn-cs"/>
              </a:rPr>
              <a:t>ketenas</a:t>
            </a:r>
            <a:r>
              <a:rPr lang="en-US" sz="2400" b="0" dirty="0">
                <a:solidFill>
                  <a:prstClr val="black"/>
                </a:solidFill>
                <a:latin typeface="Century Gothic"/>
                <a:cs typeface="+mn-cs"/>
              </a:rPr>
              <a:t>.</a:t>
            </a:r>
            <a:endParaRPr lang="en-US" b="0" dirty="0">
              <a:solidFill>
                <a:prstClr val="black"/>
              </a:solidFill>
              <a:latin typeface="Century Gothic"/>
              <a:cs typeface="+mn-cs"/>
            </a:endParaRPr>
          </a:p>
          <a:p>
            <a:endParaRPr lang="en-GB" dirty="0"/>
          </a:p>
        </p:txBody>
      </p:sp>
      <p:sp>
        <p:nvSpPr>
          <p:cNvPr id="5" name="Slide Number Placeholder 4">
            <a:extLst>
              <a:ext uri="{FF2B5EF4-FFF2-40B4-BE49-F238E27FC236}">
                <a16:creationId xmlns="" xmlns:a16="http://schemas.microsoft.com/office/drawing/2014/main" id="{E1BFBF6A-477B-4B76-93A5-C16DB892A02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49D63-565D-48E4-9173-0B172111DC54}" type="slidenum">
              <a:rPr kumimoji="0" lang="en-GB" sz="1100" b="0" i="0" u="none" strike="noStrike" kern="1200" cap="none" spc="0" normalizeH="0" baseline="0" noProof="0" smtClean="0">
                <a:ln>
                  <a:noFill/>
                </a:ln>
                <a:solidFill>
                  <a:srgbClr val="5C8726"/>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100" b="0" i="0" u="none" strike="noStrike" kern="1200" cap="none" spc="0" normalizeH="0" baseline="0" noProof="0" dirty="0">
              <a:ln>
                <a:noFill/>
              </a:ln>
              <a:solidFill>
                <a:srgbClr val="5C8726"/>
              </a:solidFill>
              <a:effectLst/>
              <a:uLnTx/>
              <a:uFillTx/>
              <a:latin typeface="Arial"/>
              <a:ea typeface="+mn-ea"/>
            </a:endParaRPr>
          </a:p>
        </p:txBody>
      </p:sp>
      <p:sp>
        <p:nvSpPr>
          <p:cNvPr id="6" name="Rectangle 5"/>
          <p:cNvSpPr/>
          <p:nvPr/>
        </p:nvSpPr>
        <p:spPr>
          <a:xfrm>
            <a:off x="550985" y="304801"/>
            <a:ext cx="8194430" cy="1846659"/>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rgbClr val="009900"/>
                </a:solidFill>
                <a:effectLst/>
                <a:uLnTx/>
                <a:uFillTx/>
                <a:latin typeface="Century Gothic"/>
                <a:ea typeface="+mj-ea"/>
                <a:cs typeface="+mj-cs"/>
              </a:rPr>
              <a:t>1.2. Conduct action research about youth and peace in collaboration with youth clubs to identify their common concern and increase engagement (TBD)</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srgbClr val="009900"/>
              </a:solidFill>
              <a:effectLst/>
              <a:uLnTx/>
              <a:uFillTx/>
              <a:latin typeface="Century Gothic"/>
              <a:ea typeface="+mj-ea"/>
              <a:cs typeface="+mj-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36788085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B4E10E-A46D-4E01-A896-4F166C71E8FC}"/>
              </a:ext>
            </a:extLst>
          </p:cNvPr>
          <p:cNvSpPr>
            <a:spLocks noGrp="1"/>
          </p:cNvSpPr>
          <p:nvPr>
            <p:ph type="title"/>
          </p:nvPr>
        </p:nvSpPr>
        <p:spPr>
          <a:xfrm>
            <a:off x="869390" y="410308"/>
            <a:ext cx="8028426" cy="1384995"/>
          </a:xfrm>
        </p:spPr>
        <p:txBody>
          <a:bodyPr/>
          <a:lstStyle/>
          <a:p>
            <a:r>
              <a:rPr lang="en-GB" sz="2800" b="0" dirty="0">
                <a:solidFill>
                  <a:schemeClr val="tx1"/>
                </a:solidFill>
              </a:rPr>
              <a:t/>
            </a:r>
            <a:br>
              <a:rPr lang="en-GB" sz="2800" b="0" dirty="0">
                <a:solidFill>
                  <a:schemeClr val="tx1"/>
                </a:solidFill>
              </a:rPr>
            </a:br>
            <a:r>
              <a:rPr lang="en-GB" sz="2800" dirty="0"/>
              <a:t/>
            </a:r>
            <a:br>
              <a:rPr lang="en-GB" sz="2800" dirty="0"/>
            </a:br>
            <a:r>
              <a:rPr lang="en-GB" sz="2800" dirty="0"/>
              <a:t/>
            </a:r>
            <a:br>
              <a:rPr lang="en-GB" sz="2800" dirty="0"/>
            </a:br>
            <a:endParaRPr lang="en-GB" sz="2800" dirty="0"/>
          </a:p>
        </p:txBody>
      </p:sp>
      <p:sp>
        <p:nvSpPr>
          <p:cNvPr id="3" name="Content Placeholder 2">
            <a:extLst>
              <a:ext uri="{FF2B5EF4-FFF2-40B4-BE49-F238E27FC236}">
                <a16:creationId xmlns="" xmlns:a16="http://schemas.microsoft.com/office/drawing/2014/main" id="{D4A1A8D7-B852-42A7-AF93-A91C9F6F7C59}"/>
              </a:ext>
            </a:extLst>
          </p:cNvPr>
          <p:cNvSpPr>
            <a:spLocks noGrp="1"/>
          </p:cNvSpPr>
          <p:nvPr>
            <p:ph sz="half" idx="1"/>
          </p:nvPr>
        </p:nvSpPr>
        <p:spPr>
          <a:xfrm>
            <a:off x="891350" y="1582615"/>
            <a:ext cx="7758133" cy="4278035"/>
          </a:xfrm>
        </p:spPr>
        <p:txBody>
          <a:bodyPr>
            <a:normAutofit lnSpcReduction="10000"/>
          </a:bodyPr>
          <a:lstStyle/>
          <a:p>
            <a:pPr marL="342900" lvl="0" indent="-342900" algn="just" defTabSz="457200">
              <a:lnSpc>
                <a:spcPct val="150000"/>
              </a:lnSpc>
              <a:spcBef>
                <a:spcPts val="1000"/>
              </a:spcBef>
              <a:buClr>
                <a:srgbClr val="A53010"/>
              </a:buClr>
              <a:buFont typeface="Wingdings 3" charset="2"/>
              <a:buChar char=""/>
            </a:pPr>
            <a:r>
              <a:rPr lang="en-US" sz="1700" b="0" dirty="0" smtClean="0">
                <a:solidFill>
                  <a:prstClr val="black">
                    <a:lumMod val="75000"/>
                    <a:lumOff val="25000"/>
                  </a:prstClr>
                </a:solidFill>
                <a:latin typeface="Century Gothic"/>
                <a:cs typeface="+mn-cs"/>
              </a:rPr>
              <a:t>We </a:t>
            </a:r>
            <a:r>
              <a:rPr lang="en-US" sz="1700" b="0" dirty="0">
                <a:solidFill>
                  <a:prstClr val="black">
                    <a:lumMod val="75000"/>
                    <a:lumOff val="25000"/>
                  </a:prstClr>
                </a:solidFill>
                <a:latin typeface="Century Gothic"/>
                <a:cs typeface="+mn-cs"/>
              </a:rPr>
              <a:t>have been conducted participatory video training and consultation meeting  </a:t>
            </a:r>
            <a:r>
              <a:rPr lang="en-US" sz="1700" b="0" dirty="0">
                <a:solidFill>
                  <a:srgbClr val="FF0000"/>
                </a:solidFill>
                <a:latin typeface="Century Gothic"/>
                <a:cs typeface="+mn-cs"/>
              </a:rPr>
              <a:t>how to establish addiction rehabilitation center, to prevent the effect of </a:t>
            </a:r>
            <a:r>
              <a:rPr lang="en-US" sz="1700" b="0" dirty="0" err="1">
                <a:solidFill>
                  <a:srgbClr val="FF0000"/>
                </a:solidFill>
                <a:latin typeface="Century Gothic"/>
                <a:cs typeface="+mn-cs"/>
              </a:rPr>
              <a:t>khat</a:t>
            </a:r>
            <a:r>
              <a:rPr lang="en-US" sz="1700" b="0" dirty="0">
                <a:solidFill>
                  <a:srgbClr val="FF0000"/>
                </a:solidFill>
                <a:latin typeface="Century Gothic"/>
                <a:cs typeface="+mn-cs"/>
              </a:rPr>
              <a:t> and it’s associates on youths and the general public as well as how to ban </a:t>
            </a:r>
            <a:r>
              <a:rPr lang="en-US" sz="1700" b="0" dirty="0" err="1">
                <a:solidFill>
                  <a:srgbClr val="FF0000"/>
                </a:solidFill>
                <a:latin typeface="Century Gothic"/>
                <a:cs typeface="+mn-cs"/>
              </a:rPr>
              <a:t>khat</a:t>
            </a:r>
            <a:r>
              <a:rPr lang="en-US" sz="1700" b="0" dirty="0">
                <a:solidFill>
                  <a:srgbClr val="FF0000"/>
                </a:solidFill>
                <a:latin typeface="Century Gothic"/>
                <a:cs typeface="+mn-cs"/>
              </a:rPr>
              <a:t> and it’s associate local laws.</a:t>
            </a:r>
            <a:r>
              <a:rPr lang="en-US" sz="1700" b="0" dirty="0">
                <a:solidFill>
                  <a:prstClr val="black">
                    <a:lumMod val="75000"/>
                    <a:lumOff val="25000"/>
                  </a:prstClr>
                </a:solidFill>
                <a:latin typeface="Century Gothic"/>
                <a:cs typeface="+mn-cs"/>
              </a:rPr>
              <a:t>  During the training , male 15, female 10 t0tal 25 participants attended at the training program </a:t>
            </a:r>
            <a:r>
              <a:rPr lang="en-US" sz="1700" b="0" dirty="0" err="1">
                <a:solidFill>
                  <a:prstClr val="black">
                    <a:lumMod val="75000"/>
                    <a:lumOff val="25000"/>
                  </a:prstClr>
                </a:solidFill>
                <a:latin typeface="Century Gothic"/>
                <a:cs typeface="+mn-cs"/>
              </a:rPr>
              <a:t>july</a:t>
            </a:r>
            <a:r>
              <a:rPr lang="en-US" sz="1700" b="0">
                <a:solidFill>
                  <a:prstClr val="black">
                    <a:lumMod val="75000"/>
                    <a:lumOff val="25000"/>
                  </a:prstClr>
                </a:solidFill>
                <a:latin typeface="Century Gothic"/>
                <a:cs typeface="+mn-cs"/>
              </a:rPr>
              <a:t> </a:t>
            </a:r>
            <a:r>
              <a:rPr lang="en-US" sz="1700" b="0" smtClean="0">
                <a:solidFill>
                  <a:prstClr val="black">
                    <a:lumMod val="75000"/>
                    <a:lumOff val="25000"/>
                  </a:prstClr>
                </a:solidFill>
                <a:latin typeface="Century Gothic"/>
                <a:cs typeface="+mn-cs"/>
              </a:rPr>
              <a:t>27/2024. </a:t>
            </a:r>
            <a:r>
              <a:rPr lang="en-US" sz="1700" b="0" dirty="0">
                <a:solidFill>
                  <a:prstClr val="black">
                    <a:lumMod val="75000"/>
                    <a:lumOff val="25000"/>
                  </a:prstClr>
                </a:solidFill>
                <a:latin typeface="Century Gothic"/>
                <a:cs typeface="+mn-cs"/>
              </a:rPr>
              <a:t>were We established addiction rehabilitation creation committee at </a:t>
            </a:r>
            <a:r>
              <a:rPr lang="en-US" sz="1700" b="0" dirty="0" err="1">
                <a:solidFill>
                  <a:prstClr val="black">
                    <a:lumMod val="75000"/>
                    <a:lumOff val="25000"/>
                  </a:prstClr>
                </a:solidFill>
                <a:latin typeface="Century Gothic"/>
                <a:cs typeface="+mn-cs"/>
              </a:rPr>
              <a:t>Assosa</a:t>
            </a:r>
            <a:r>
              <a:rPr lang="en-US" sz="1700" b="0" dirty="0">
                <a:solidFill>
                  <a:prstClr val="black">
                    <a:lumMod val="75000"/>
                    <a:lumOff val="25000"/>
                  </a:prstClr>
                </a:solidFill>
                <a:latin typeface="Century Gothic"/>
                <a:cs typeface="+mn-cs"/>
              </a:rPr>
              <a:t> town administration level</a:t>
            </a:r>
            <a:r>
              <a:rPr lang="en-US" sz="1700" b="0" dirty="0" smtClean="0">
                <a:solidFill>
                  <a:prstClr val="black">
                    <a:lumMod val="75000"/>
                    <a:lumOff val="25000"/>
                  </a:prstClr>
                </a:solidFill>
                <a:latin typeface="Century Gothic"/>
                <a:cs typeface="+mn-cs"/>
              </a:rPr>
              <a:t>.</a:t>
            </a:r>
            <a:r>
              <a:rPr lang="en-US" sz="1700" b="0" dirty="0">
                <a:solidFill>
                  <a:srgbClr val="FF0000"/>
                </a:solidFill>
                <a:latin typeface="Century Gothic"/>
                <a:cs typeface="+mn-cs"/>
              </a:rPr>
              <a:t> The committee has 7 male and 2 female a total of 9 members from different concerned sectors, The committee is  by </a:t>
            </a:r>
            <a:r>
              <a:rPr lang="en-US" sz="1700" b="0" dirty="0" err="1">
                <a:solidFill>
                  <a:srgbClr val="FF0000"/>
                </a:solidFill>
                <a:latin typeface="Century Gothic"/>
                <a:cs typeface="+mn-cs"/>
              </a:rPr>
              <a:t>Assosa</a:t>
            </a:r>
            <a:r>
              <a:rPr lang="en-US" sz="1700" b="0" dirty="0">
                <a:solidFill>
                  <a:srgbClr val="FF0000"/>
                </a:solidFill>
                <a:latin typeface="Century Gothic"/>
                <a:cs typeface="+mn-cs"/>
              </a:rPr>
              <a:t> town administration vice mayor. The committee prepared an action plan .</a:t>
            </a:r>
          </a:p>
          <a:p>
            <a:pPr marL="360362">
              <a:tabLst>
                <a:tab pos="809625" algn="l"/>
              </a:tabLst>
            </a:pPr>
            <a:endParaRPr lang="en-US" sz="1700" b="0" dirty="0" smtClean="0">
              <a:solidFill>
                <a:prstClr val="black">
                  <a:lumMod val="75000"/>
                  <a:lumOff val="25000"/>
                </a:prstClr>
              </a:solidFill>
              <a:latin typeface="Century Gothic"/>
              <a:cs typeface="+mn-cs"/>
            </a:endParaRPr>
          </a:p>
          <a:p>
            <a:pPr marL="360362">
              <a:tabLst>
                <a:tab pos="809625" algn="l"/>
              </a:tabLst>
            </a:pPr>
            <a:endParaRPr lang="en-GB" sz="2400" b="0" dirty="0">
              <a:solidFill>
                <a:schemeClr val="tx1"/>
              </a:solidFill>
            </a:endParaRPr>
          </a:p>
          <a:p>
            <a:endParaRPr lang="en-GB" dirty="0"/>
          </a:p>
        </p:txBody>
      </p:sp>
      <p:sp>
        <p:nvSpPr>
          <p:cNvPr id="4" name="Footer Placeholder 3">
            <a:extLst>
              <a:ext uri="{FF2B5EF4-FFF2-40B4-BE49-F238E27FC236}">
                <a16:creationId xmlns="" xmlns:a16="http://schemas.microsoft.com/office/drawing/2014/main" id="{6C88E854-647F-4513-9DA0-851957D05AE3}"/>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5C8726"/>
              </a:solidFill>
              <a:effectLst/>
              <a:uLnTx/>
              <a:uFillTx/>
              <a:latin typeface="Arial"/>
              <a:ea typeface="+mn-ea"/>
            </a:endParaRPr>
          </a:p>
        </p:txBody>
      </p:sp>
      <p:sp>
        <p:nvSpPr>
          <p:cNvPr id="5" name="Slide Number Placeholder 4">
            <a:extLst>
              <a:ext uri="{FF2B5EF4-FFF2-40B4-BE49-F238E27FC236}">
                <a16:creationId xmlns="" xmlns:a16="http://schemas.microsoft.com/office/drawing/2014/main" id="{E1BFBF6A-477B-4B76-93A5-C16DB892A02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49D63-565D-48E4-9173-0B172111DC54}" type="slidenum">
              <a:rPr kumimoji="0" lang="en-GB" sz="1100" b="0" i="0" u="none" strike="noStrike" kern="1200" cap="none" spc="0" normalizeH="0" baseline="0" noProof="0" smtClean="0">
                <a:ln>
                  <a:noFill/>
                </a:ln>
                <a:solidFill>
                  <a:srgbClr val="5C8726"/>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100" b="0" i="0" u="none" strike="noStrike" kern="1200" cap="none" spc="0" normalizeH="0" baseline="0" noProof="0" dirty="0">
              <a:ln>
                <a:noFill/>
              </a:ln>
              <a:solidFill>
                <a:srgbClr val="5C8726"/>
              </a:solidFill>
              <a:effectLst/>
              <a:uLnTx/>
              <a:uFillTx/>
              <a:latin typeface="Arial"/>
              <a:ea typeface="+mn-ea"/>
            </a:endParaRPr>
          </a:p>
        </p:txBody>
      </p:sp>
      <p:sp>
        <p:nvSpPr>
          <p:cNvPr id="6" name="Rectangle 5"/>
          <p:cNvSpPr/>
          <p:nvPr/>
        </p:nvSpPr>
        <p:spPr>
          <a:xfrm>
            <a:off x="762000" y="422031"/>
            <a:ext cx="7092462" cy="1077218"/>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srgbClr val="009900"/>
                </a:solidFill>
                <a:effectLst/>
                <a:uLnTx/>
                <a:uFillTx/>
                <a:latin typeface="Century Gothic"/>
                <a:ea typeface="+mj-ea"/>
                <a:cs typeface="+mj-cs"/>
              </a:rPr>
              <a:t>1.3.</a:t>
            </a:r>
            <a:r>
              <a:rPr kumimoji="0" lang="en-US" sz="3200" b="1" i="0" u="none" strike="noStrike" kern="0" cap="none" spc="0" normalizeH="0" noProof="0" dirty="0" smtClean="0">
                <a:ln>
                  <a:noFill/>
                </a:ln>
                <a:solidFill>
                  <a:srgbClr val="009900"/>
                </a:solidFill>
                <a:effectLst/>
                <a:uLnTx/>
                <a:uFillTx/>
                <a:latin typeface="Century Gothic"/>
                <a:ea typeface="+mj-ea"/>
                <a:cs typeface="+mj-cs"/>
              </a:rPr>
              <a:t> </a:t>
            </a:r>
            <a:r>
              <a:rPr kumimoji="0" lang="en-US" sz="3200" b="1" i="0" u="none" strike="noStrike" kern="0" cap="none" spc="0" normalizeH="0" baseline="0" noProof="0" dirty="0" smtClean="0">
                <a:ln>
                  <a:noFill/>
                </a:ln>
                <a:solidFill>
                  <a:srgbClr val="009900"/>
                </a:solidFill>
                <a:effectLst/>
                <a:uLnTx/>
                <a:uFillTx/>
                <a:latin typeface="Century Gothic"/>
                <a:ea typeface="+mj-ea"/>
                <a:cs typeface="+mj-cs"/>
              </a:rPr>
              <a:t> Conduct participatory video </a:t>
            </a:r>
            <a:r>
              <a:rPr kumimoji="0" lang="en-US" sz="3200" b="1" i="0" u="none" strike="noStrike" kern="0" cap="none" spc="0" normalizeH="0" baseline="0" noProof="0" dirty="0" err="1" smtClean="0">
                <a:ln>
                  <a:noFill/>
                </a:ln>
                <a:solidFill>
                  <a:srgbClr val="009900"/>
                </a:solidFill>
                <a:effectLst/>
                <a:uLnTx/>
                <a:uFillTx/>
                <a:latin typeface="Century Gothic"/>
                <a:ea typeface="+mj-ea"/>
                <a:cs typeface="+mj-cs"/>
              </a:rPr>
              <a:t>trainig</a:t>
            </a:r>
            <a:r>
              <a:rPr kumimoji="0" lang="en-US" sz="3200" b="1" i="0" u="none" strike="noStrike" kern="0" cap="none" spc="0" normalizeH="0" baseline="0" noProof="0" dirty="0" smtClean="0">
                <a:ln>
                  <a:noFill/>
                </a:ln>
                <a:solidFill>
                  <a:srgbClr val="009900"/>
                </a:solidFill>
                <a:effectLst/>
                <a:uLnTx/>
                <a:uFillTx/>
                <a:latin typeface="Century Gothic"/>
                <a:ea typeface="+mj-ea"/>
                <a:cs typeface="+mj-cs"/>
              </a:rPr>
              <a:t>  and consultation meeting </a:t>
            </a:r>
            <a:endParaRPr kumimoji="0" lang="en-US" sz="1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32157085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1833"/>
          </a:xfrm>
        </p:spPr>
        <p:txBody>
          <a:bodyPr>
            <a:normAutofit fontScale="90000"/>
          </a:bodyPr>
          <a:lstStyle/>
          <a:p>
            <a:pPr algn="l"/>
            <a:r>
              <a:rPr lang="en-US" dirty="0" err="1" smtClean="0"/>
              <a:t>Cont</a:t>
            </a:r>
            <a:r>
              <a:rPr lang="en-US" dirty="0" smtClean="0"/>
              <a:t>…</a:t>
            </a:r>
            <a:br>
              <a:rPr lang="en-US" dirty="0" smtClean="0"/>
            </a:br>
            <a:r>
              <a:rPr lang="en-US" dirty="0"/>
              <a:t/>
            </a:r>
            <a:br>
              <a:rPr lang="en-US" dirty="0"/>
            </a:br>
            <a:r>
              <a:rPr lang="en-US" dirty="0" smtClean="0"/>
              <a:t/>
            </a:r>
            <a:br>
              <a:rPr lang="en-US" dirty="0" smtClean="0"/>
            </a:br>
            <a:r>
              <a:rPr lang="en-US" dirty="0"/>
              <a:t/>
            </a:r>
            <a:br>
              <a:rPr lang="en-US" dirty="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a:t/>
            </a:r>
            <a:br>
              <a:rPr lang="en-US" dirty="0"/>
            </a:br>
            <a:r>
              <a:rPr lang="en-US" sz="1600" dirty="0" smtClean="0"/>
              <a:t>Image 1.1 PV &amp;video production training</a:t>
            </a:r>
            <a:r>
              <a:rPr lang="en-US" sz="1600" dirty="0"/>
              <a:t/>
            </a:r>
            <a:br>
              <a:rPr lang="en-US" sz="1600" dirty="0"/>
            </a:br>
            <a:r>
              <a:rPr lang="en-US" sz="1600" dirty="0" smtClean="0"/>
              <a:t/>
            </a:r>
            <a:br>
              <a:rPr lang="en-US" sz="1600" dirty="0" smtClean="0"/>
            </a:br>
            <a:r>
              <a:rPr lang="en-US" dirty="0"/>
              <a:t/>
            </a:r>
            <a:br>
              <a:rPr lang="en-US" dirty="0"/>
            </a:br>
            <a:r>
              <a:rPr lang="en-US" dirty="0" smtClean="0"/>
              <a:t/>
            </a:r>
            <a:br>
              <a:rPr lang="en-US" dirty="0" smtClean="0"/>
            </a:br>
            <a:r>
              <a:rPr lang="en-US" dirty="0" smtClean="0"/>
              <a:t/>
            </a:r>
            <a:br>
              <a:rPr lang="en-US" dirty="0" smtClean="0"/>
            </a:br>
            <a:r>
              <a:rPr lang="en-US" dirty="0" smtClean="0"/>
              <a:t/>
            </a:r>
            <a:br>
              <a:rPr lang="en-US" dirty="0" smtClean="0"/>
            </a:br>
            <a:r>
              <a:rPr lang="en-US" sz="1600" dirty="0" smtClean="0"/>
              <a:t>   </a:t>
            </a:r>
            <a:br>
              <a:rPr lang="en-US" sz="1600" dirty="0" smtClean="0"/>
            </a:br>
            <a:r>
              <a:rPr lang="en-US" sz="1600" dirty="0" smtClean="0"/>
              <a:t>  </a:t>
            </a:r>
            <a:endParaRPr lang="en-US" sz="1400" dirty="0">
              <a:solidFill>
                <a:schemeClr val="tx1"/>
              </a:solidFill>
            </a:endParaRPr>
          </a:p>
        </p:txBody>
      </p:sp>
      <p:pic>
        <p:nvPicPr>
          <p:cNvPr id="4" name="Content Placeholder 3" descr="C:\Users\User\Desktop\HDCamera\IMG_20200807_040621.jpg"/>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210234" y="2146603"/>
            <a:ext cx="5880847" cy="3433156"/>
          </a:xfrm>
          <a:prstGeom prst="rect">
            <a:avLst/>
          </a:prstGeom>
          <a:noFill/>
          <a:ln>
            <a:noFill/>
          </a:ln>
        </p:spPr>
      </p:pic>
    </p:spTree>
    <p:extLst>
      <p:ext uri="{BB962C8B-B14F-4D97-AF65-F5344CB8AC3E}">
        <p14:creationId xmlns:p14="http://schemas.microsoft.com/office/powerpoint/2010/main" val="10225473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8492" y="624110"/>
            <a:ext cx="7209967" cy="1309759"/>
          </a:xfrm>
        </p:spPr>
        <p:txBody>
          <a:bodyPr/>
          <a:lstStyle/>
          <a:p>
            <a:r>
              <a:rPr lang="en-US" sz="2400" dirty="0" smtClean="0">
                <a:solidFill>
                  <a:srgbClr val="00B050"/>
                </a:solidFill>
              </a:rPr>
              <a:t>1.4. Establish addiction rehabilitation service improvement center( Committee Joint action plan </a:t>
            </a:r>
            <a:endParaRPr lang="en-US" sz="2400" dirty="0">
              <a:solidFill>
                <a:srgbClr val="00B050"/>
              </a:solidFill>
            </a:endParaRPr>
          </a:p>
        </p:txBody>
      </p:sp>
      <p:sp>
        <p:nvSpPr>
          <p:cNvPr id="3" name="Content Placeholder 2"/>
          <p:cNvSpPr>
            <a:spLocks noGrp="1"/>
          </p:cNvSpPr>
          <p:nvPr>
            <p:ph idx="1"/>
          </p:nvPr>
        </p:nvSpPr>
        <p:spPr>
          <a:xfrm>
            <a:off x="468923" y="1852246"/>
            <a:ext cx="8159536" cy="4058976"/>
          </a:xfrm>
        </p:spPr>
        <p:txBody>
          <a:bodyPr/>
          <a:lstStyle/>
          <a:p>
            <a:pPr algn="just">
              <a:lnSpc>
                <a:spcPct val="150000"/>
              </a:lnSpc>
            </a:pPr>
            <a:r>
              <a:rPr lang="en-US" sz="1700" b="0" dirty="0">
                <a:solidFill>
                  <a:prstClr val="black">
                    <a:lumMod val="75000"/>
                    <a:lumOff val="25000"/>
                  </a:prstClr>
                </a:solidFill>
                <a:latin typeface="Century Gothic"/>
                <a:cs typeface="+mn-cs"/>
              </a:rPr>
              <a:t>were We established addiction rehabilitation creation committee at </a:t>
            </a:r>
            <a:r>
              <a:rPr lang="en-US" sz="1700" b="0" dirty="0" err="1">
                <a:solidFill>
                  <a:prstClr val="black">
                    <a:lumMod val="75000"/>
                    <a:lumOff val="25000"/>
                  </a:prstClr>
                </a:solidFill>
                <a:latin typeface="Century Gothic"/>
                <a:cs typeface="+mn-cs"/>
              </a:rPr>
              <a:t>Assosa</a:t>
            </a:r>
            <a:r>
              <a:rPr lang="en-US" sz="1700" b="0" dirty="0">
                <a:solidFill>
                  <a:prstClr val="black">
                    <a:lumMod val="75000"/>
                    <a:lumOff val="25000"/>
                  </a:prstClr>
                </a:solidFill>
                <a:latin typeface="Century Gothic"/>
                <a:cs typeface="+mn-cs"/>
              </a:rPr>
              <a:t> town administration </a:t>
            </a:r>
            <a:r>
              <a:rPr lang="en-US" sz="1700" b="0" dirty="0" smtClean="0">
                <a:solidFill>
                  <a:prstClr val="black">
                    <a:lumMod val="75000"/>
                    <a:lumOff val="25000"/>
                  </a:prstClr>
                </a:solidFill>
                <a:latin typeface="Century Gothic"/>
                <a:cs typeface="+mn-cs"/>
              </a:rPr>
              <a:t>level . The committee has been prepared joint action plan to conduct the following activities,</a:t>
            </a:r>
          </a:p>
          <a:p>
            <a:pPr marL="285750" indent="-285750" algn="just">
              <a:lnSpc>
                <a:spcPct val="150000"/>
              </a:lnSpc>
              <a:buFont typeface="Wingdings" pitchFamily="2" charset="2"/>
              <a:buChar char="ü"/>
            </a:pPr>
            <a:r>
              <a:rPr lang="en-US" sz="1700" b="0" dirty="0" smtClean="0">
                <a:solidFill>
                  <a:srgbClr val="00B0F0"/>
                </a:solidFill>
                <a:latin typeface="Century Gothic"/>
                <a:cs typeface="+mn-cs"/>
              </a:rPr>
              <a:t>To improve youth recreational centers &amp; addiction rehabilitation c enters</a:t>
            </a:r>
          </a:p>
          <a:p>
            <a:pPr marL="285750" indent="-285750" algn="just">
              <a:lnSpc>
                <a:spcPct val="150000"/>
              </a:lnSpc>
              <a:buFont typeface="Wingdings" pitchFamily="2" charset="2"/>
              <a:buChar char="ü"/>
            </a:pPr>
            <a:r>
              <a:rPr lang="en-US" sz="1700" b="0" dirty="0" smtClean="0">
                <a:solidFill>
                  <a:srgbClr val="00B0F0"/>
                </a:solidFill>
                <a:latin typeface="Century Gothic"/>
                <a:cs typeface="+mn-cs"/>
              </a:rPr>
              <a:t>Adopt community by laws of </a:t>
            </a:r>
            <a:r>
              <a:rPr lang="en-US" sz="1700" b="0" dirty="0" err="1" smtClean="0">
                <a:solidFill>
                  <a:srgbClr val="00B0F0"/>
                </a:solidFill>
                <a:latin typeface="Century Gothic"/>
                <a:cs typeface="+mn-cs"/>
              </a:rPr>
              <a:t>ckat</a:t>
            </a:r>
            <a:r>
              <a:rPr lang="en-US" sz="1700" b="0" dirty="0" smtClean="0">
                <a:solidFill>
                  <a:srgbClr val="00B0F0"/>
                </a:solidFill>
                <a:latin typeface="Century Gothic"/>
                <a:cs typeface="+mn-cs"/>
              </a:rPr>
              <a:t> and associate drugs</a:t>
            </a:r>
          </a:p>
          <a:p>
            <a:pPr marL="285750" indent="-285750" algn="just">
              <a:lnSpc>
                <a:spcPct val="150000"/>
              </a:lnSpc>
              <a:buFont typeface="Wingdings" pitchFamily="2" charset="2"/>
              <a:buChar char="ü"/>
            </a:pPr>
            <a:r>
              <a:rPr lang="en-US" sz="1700" b="0" dirty="0" smtClean="0">
                <a:solidFill>
                  <a:srgbClr val="00B0F0"/>
                </a:solidFill>
                <a:latin typeface="Century Gothic"/>
                <a:cs typeface="+mn-cs"/>
              </a:rPr>
              <a:t>To minimize the negative effect of </a:t>
            </a:r>
            <a:r>
              <a:rPr lang="en-US" sz="1700" b="0" dirty="0" err="1">
                <a:solidFill>
                  <a:srgbClr val="00B0F0"/>
                </a:solidFill>
                <a:latin typeface="Century Gothic"/>
                <a:cs typeface="+mn-cs"/>
              </a:rPr>
              <a:t>ckat</a:t>
            </a:r>
            <a:r>
              <a:rPr lang="en-US" sz="1700" b="0" dirty="0">
                <a:solidFill>
                  <a:srgbClr val="00B0F0"/>
                </a:solidFill>
                <a:latin typeface="Century Gothic"/>
                <a:cs typeface="+mn-cs"/>
              </a:rPr>
              <a:t> and associate drugs</a:t>
            </a:r>
            <a:endParaRPr lang="en-US" dirty="0">
              <a:solidFill>
                <a:srgbClr val="00B0F0"/>
              </a:solidFill>
            </a:endParaRP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9</a:t>
            </a:fld>
            <a:endParaRPr lang="en-US" dirty="0"/>
          </a:p>
        </p:txBody>
      </p:sp>
    </p:spTree>
    <p:extLst>
      <p:ext uri="{BB962C8B-B14F-4D97-AF65-F5344CB8AC3E}">
        <p14:creationId xmlns:p14="http://schemas.microsoft.com/office/powerpoint/2010/main" val="39608930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10</a:t>
            </a:fld>
            <a:endParaRPr lang="en-US" dirty="0"/>
          </a:p>
        </p:txBody>
      </p:sp>
      <p:pic>
        <p:nvPicPr>
          <p:cNvPr id="6" name="Picture 2" descr="C:\Users\User\Desktop\IMG_20200921_143044.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55717" y="2204792"/>
            <a:ext cx="6142942" cy="276165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2396564" y="3259723"/>
            <a:ext cx="4118435" cy="2000548"/>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smtClean="0">
              <a:ln>
                <a:noFill/>
              </a:ln>
              <a:solidFill>
                <a:srgbClr val="000000"/>
              </a:solidFill>
              <a:effectLst/>
              <a:uLnTx/>
              <a:uFillTx/>
              <a:latin typeface="Arial"/>
              <a:ea typeface="+mj-ea"/>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600" b="1" kern="0" dirty="0">
              <a:solidFill>
                <a:srgbClr val="000000"/>
              </a:solidFill>
              <a:latin typeface="Arial"/>
              <a:ea typeface="+mj-ea"/>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smtClean="0">
              <a:ln>
                <a:noFill/>
              </a:ln>
              <a:solidFill>
                <a:srgbClr val="000000"/>
              </a:solidFill>
              <a:effectLst/>
              <a:uLnTx/>
              <a:uFillTx/>
              <a:latin typeface="Arial"/>
              <a:ea typeface="+mj-ea"/>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600" b="1" kern="0" dirty="0">
              <a:solidFill>
                <a:srgbClr val="000000"/>
              </a:solidFill>
              <a:latin typeface="Arial"/>
              <a:ea typeface="+mj-ea"/>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smtClean="0">
              <a:ln>
                <a:noFill/>
              </a:ln>
              <a:solidFill>
                <a:srgbClr val="000000"/>
              </a:solidFill>
              <a:effectLst/>
              <a:uLnTx/>
              <a:uFillTx/>
              <a:latin typeface="Arial"/>
              <a:ea typeface="+mj-ea"/>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600" b="1" kern="0" dirty="0">
              <a:solidFill>
                <a:srgbClr val="000000"/>
              </a:solidFill>
              <a:latin typeface="Arial"/>
              <a:ea typeface="+mj-ea"/>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smtClean="0">
              <a:ln>
                <a:noFill/>
              </a:ln>
              <a:solidFill>
                <a:srgbClr val="000000"/>
              </a:solidFill>
              <a:effectLst/>
              <a:uLnTx/>
              <a:uFillTx/>
              <a:latin typeface="Arial"/>
              <a:ea typeface="+mj-ea"/>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smtClean="0">
                <a:ln>
                  <a:noFill/>
                </a:ln>
                <a:solidFill>
                  <a:srgbClr val="000000"/>
                </a:solidFill>
                <a:effectLst/>
                <a:uLnTx/>
                <a:uFillTx/>
                <a:latin typeface="Arial"/>
                <a:ea typeface="+mj-ea"/>
                <a:cs typeface="Arial"/>
              </a:rPr>
              <a:t>Image1.2 addiction rehabilitation committee members</a:t>
            </a:r>
            <a:endParaRPr kumimoji="0" lang="en-US" sz="14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34781285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4388" y="622731"/>
            <a:ext cx="7280305" cy="951199"/>
          </a:xfrm>
        </p:spPr>
        <p:txBody>
          <a:bodyPr>
            <a:normAutofit fontScale="90000"/>
          </a:bodyPr>
          <a:lstStyle/>
          <a:p>
            <a:pPr algn="l"/>
            <a:r>
              <a:rPr lang="en-US" dirty="0" smtClean="0">
                <a:solidFill>
                  <a:srgbClr val="00B050"/>
                </a:solidFill>
              </a:rPr>
              <a:t>1.5. Out patient addiction rehabilitation service </a:t>
            </a:r>
            <a:endParaRPr lang="en-US" dirty="0">
              <a:solidFill>
                <a:srgbClr val="00B050"/>
              </a:solidFill>
            </a:endParaRPr>
          </a:p>
        </p:txBody>
      </p:sp>
      <p:sp>
        <p:nvSpPr>
          <p:cNvPr id="3" name="Content Placeholder 2"/>
          <p:cNvSpPr>
            <a:spLocks noGrp="1"/>
          </p:cNvSpPr>
          <p:nvPr>
            <p:ph idx="1"/>
          </p:nvPr>
        </p:nvSpPr>
        <p:spPr>
          <a:xfrm>
            <a:off x="445477" y="2133600"/>
            <a:ext cx="8182982" cy="3777622"/>
          </a:xfrm>
        </p:spPr>
        <p:txBody>
          <a:bodyPr/>
          <a:lstStyle/>
          <a:p>
            <a:pPr marL="0" lvl="0" indent="0">
              <a:buNone/>
            </a:pPr>
            <a:r>
              <a:rPr lang="en-US" dirty="0" smtClean="0"/>
              <a:t> </a:t>
            </a:r>
          </a:p>
          <a:p>
            <a:pPr marL="0" lvl="0" indent="0" algn="just">
              <a:lnSpc>
                <a:spcPct val="150000"/>
              </a:lnSpc>
              <a:buNone/>
            </a:pPr>
            <a:r>
              <a:rPr lang="en-US" sz="2000" b="0" dirty="0" smtClean="0">
                <a:solidFill>
                  <a:schemeClr val="tx1"/>
                </a:solidFill>
              </a:rPr>
              <a:t>Currently We are giving out patient services for </a:t>
            </a:r>
            <a:r>
              <a:rPr lang="en-US" sz="2000" dirty="0" smtClean="0">
                <a:solidFill>
                  <a:srgbClr val="FF0000"/>
                </a:solidFill>
              </a:rPr>
              <a:t>one</a:t>
            </a:r>
            <a:r>
              <a:rPr lang="en-US" sz="2000" b="0" dirty="0" smtClean="0">
                <a:solidFill>
                  <a:srgbClr val="FF0000"/>
                </a:solidFill>
              </a:rPr>
              <a:t>  11</a:t>
            </a:r>
            <a:r>
              <a:rPr lang="en-US" sz="2000" b="0" baseline="30000" dirty="0" smtClean="0">
                <a:solidFill>
                  <a:srgbClr val="FF0000"/>
                </a:solidFill>
              </a:rPr>
              <a:t>th</a:t>
            </a:r>
            <a:r>
              <a:rPr lang="en-US" sz="2000" b="0" dirty="0" smtClean="0">
                <a:solidFill>
                  <a:srgbClr val="FF0000"/>
                </a:solidFill>
              </a:rPr>
              <a:t> grade addicted youth </a:t>
            </a:r>
            <a:r>
              <a:rPr lang="en-US" sz="2000" b="0" dirty="0" smtClean="0">
                <a:solidFill>
                  <a:schemeClr val="tx1"/>
                </a:solidFill>
              </a:rPr>
              <a:t>in collaboration with </a:t>
            </a:r>
            <a:r>
              <a:rPr lang="en-US" sz="2000" b="0" dirty="0" err="1" smtClean="0">
                <a:solidFill>
                  <a:schemeClr val="tx1"/>
                </a:solidFill>
              </a:rPr>
              <a:t>Assosa</a:t>
            </a:r>
            <a:r>
              <a:rPr lang="en-US" sz="2000" b="0" dirty="0" smtClean="0">
                <a:solidFill>
                  <a:schemeClr val="tx1"/>
                </a:solidFill>
              </a:rPr>
              <a:t> general hospital. He is getting different services like counseling crevice and other addiction treatment services. </a:t>
            </a:r>
          </a:p>
          <a:p>
            <a:pPr marL="0" indent="0" algn="just">
              <a:buNone/>
            </a:pPr>
            <a:endParaRPr lang="en-US" sz="2000" dirty="0" smtClean="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11</a:t>
            </a:fld>
            <a:endParaRPr lang="en-US" dirty="0"/>
          </a:p>
        </p:txBody>
      </p:sp>
    </p:spTree>
    <p:extLst>
      <p:ext uri="{BB962C8B-B14F-4D97-AF65-F5344CB8AC3E}">
        <p14:creationId xmlns:p14="http://schemas.microsoft.com/office/powerpoint/2010/main" val="39889252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B4E10E-A46D-4E01-A896-4F166C71E8FC}"/>
              </a:ext>
            </a:extLst>
          </p:cNvPr>
          <p:cNvSpPr>
            <a:spLocks noGrp="1"/>
          </p:cNvSpPr>
          <p:nvPr>
            <p:ph type="title"/>
          </p:nvPr>
        </p:nvSpPr>
        <p:spPr>
          <a:xfrm>
            <a:off x="892836" y="468924"/>
            <a:ext cx="7946364" cy="762000"/>
          </a:xfrm>
        </p:spPr>
        <p:txBody>
          <a:bodyPr>
            <a:normAutofit fontScale="90000"/>
          </a:bodyPr>
          <a:lstStyle/>
          <a:p>
            <a:r>
              <a:rPr lang="en-GB" sz="2800" dirty="0"/>
              <a:t/>
            </a:r>
            <a:br>
              <a:rPr lang="en-GB" sz="2800" dirty="0"/>
            </a:br>
            <a:r>
              <a:rPr lang="en-GB" sz="2800" b="0" dirty="0">
                <a:solidFill>
                  <a:schemeClr val="tx1"/>
                </a:solidFill>
              </a:rPr>
              <a:t/>
            </a:r>
            <a:br>
              <a:rPr lang="en-GB" sz="2800" b="0" dirty="0">
                <a:solidFill>
                  <a:schemeClr val="tx1"/>
                </a:solidFill>
              </a:rPr>
            </a:br>
            <a:r>
              <a:rPr lang="en-GB" sz="2800" dirty="0"/>
              <a:t/>
            </a:r>
            <a:br>
              <a:rPr lang="en-GB" sz="2800" dirty="0"/>
            </a:br>
            <a:r>
              <a:rPr lang="en-GB" sz="2800" dirty="0"/>
              <a:t/>
            </a:r>
            <a:br>
              <a:rPr lang="en-GB" sz="2800" dirty="0"/>
            </a:br>
            <a:endParaRPr lang="en-GB" sz="2800" dirty="0"/>
          </a:p>
        </p:txBody>
      </p:sp>
      <p:sp>
        <p:nvSpPr>
          <p:cNvPr id="3" name="Content Placeholder 2">
            <a:extLst>
              <a:ext uri="{FF2B5EF4-FFF2-40B4-BE49-F238E27FC236}">
                <a16:creationId xmlns="" xmlns:a16="http://schemas.microsoft.com/office/drawing/2014/main" id="{D4A1A8D7-B852-42A7-AF93-A91C9F6F7C59}"/>
              </a:ext>
            </a:extLst>
          </p:cNvPr>
          <p:cNvSpPr>
            <a:spLocks noGrp="1"/>
          </p:cNvSpPr>
          <p:nvPr>
            <p:ph sz="half" idx="1"/>
          </p:nvPr>
        </p:nvSpPr>
        <p:spPr>
          <a:xfrm>
            <a:off x="892836" y="2173574"/>
            <a:ext cx="7758133" cy="3687076"/>
          </a:xfrm>
        </p:spPr>
        <p:txBody>
          <a:bodyPr/>
          <a:lstStyle/>
          <a:p>
            <a:pPr marL="1079500" indent="-719138">
              <a:tabLst>
                <a:tab pos="809625" algn="l"/>
              </a:tabLst>
            </a:pPr>
            <a:endParaRPr lang="en-GB" b="0" dirty="0">
              <a:solidFill>
                <a:schemeClr val="tx1"/>
              </a:solidFill>
            </a:endParaRPr>
          </a:p>
          <a:p>
            <a:pPr marL="1079500" indent="-719138">
              <a:buAutoNum type="arabicParenBoth"/>
              <a:tabLst>
                <a:tab pos="809625" algn="l"/>
              </a:tabLst>
            </a:pPr>
            <a:endParaRPr lang="en-GB" sz="2400" b="0" dirty="0">
              <a:solidFill>
                <a:schemeClr val="tx1"/>
              </a:solidFill>
            </a:endParaRPr>
          </a:p>
          <a:p>
            <a:endParaRPr lang="en-GB" dirty="0"/>
          </a:p>
        </p:txBody>
      </p:sp>
      <p:sp>
        <p:nvSpPr>
          <p:cNvPr id="4" name="Footer Placeholder 3">
            <a:extLst>
              <a:ext uri="{FF2B5EF4-FFF2-40B4-BE49-F238E27FC236}">
                <a16:creationId xmlns="" xmlns:a16="http://schemas.microsoft.com/office/drawing/2014/main" id="{6C88E854-647F-4513-9DA0-851957D05AE3}"/>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5C8726"/>
              </a:solidFill>
              <a:effectLst/>
              <a:uLnTx/>
              <a:uFillTx/>
              <a:latin typeface="Arial"/>
              <a:ea typeface="+mn-ea"/>
            </a:endParaRPr>
          </a:p>
        </p:txBody>
      </p:sp>
      <p:sp>
        <p:nvSpPr>
          <p:cNvPr id="5" name="Slide Number Placeholder 4">
            <a:extLst>
              <a:ext uri="{FF2B5EF4-FFF2-40B4-BE49-F238E27FC236}">
                <a16:creationId xmlns="" xmlns:a16="http://schemas.microsoft.com/office/drawing/2014/main" id="{E1BFBF6A-477B-4B76-93A5-C16DB892A02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49D63-565D-48E4-9173-0B172111DC54}" type="slidenum">
              <a:rPr kumimoji="0" lang="en-GB" sz="1100" b="0" i="0" u="none" strike="noStrike" kern="1200" cap="none" spc="0" normalizeH="0" baseline="0" noProof="0" smtClean="0">
                <a:ln>
                  <a:noFill/>
                </a:ln>
                <a:solidFill>
                  <a:srgbClr val="5C8726"/>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100" b="0" i="0" u="none" strike="noStrike" kern="1200" cap="none" spc="0" normalizeH="0" baseline="0" noProof="0" dirty="0">
              <a:ln>
                <a:noFill/>
              </a:ln>
              <a:solidFill>
                <a:srgbClr val="5C8726"/>
              </a:solidFill>
              <a:effectLst/>
              <a:uLnTx/>
              <a:uFillTx/>
              <a:latin typeface="Arial"/>
              <a:ea typeface="+mn-ea"/>
            </a:endParaRPr>
          </a:p>
        </p:txBody>
      </p:sp>
      <p:sp>
        <p:nvSpPr>
          <p:cNvPr id="6" name="Rectangle 5"/>
          <p:cNvSpPr/>
          <p:nvPr/>
        </p:nvSpPr>
        <p:spPr>
          <a:xfrm>
            <a:off x="679939" y="504092"/>
            <a:ext cx="7959970" cy="5078313"/>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rgbClr val="009900"/>
                </a:solidFill>
                <a:effectLst/>
                <a:uLnTx/>
                <a:uFillTx/>
                <a:latin typeface="Times New Roman"/>
                <a:ea typeface="Calibri"/>
                <a:cs typeface="+mj-cs"/>
              </a:rPr>
              <a:t>1.6. Support youth art clubs and associations to engage on prevention and preparedness against the spread of COVID 19 among the general public</a:t>
            </a:r>
          </a:p>
          <a:p>
            <a:pPr lvl="0" algn="just">
              <a:lnSpc>
                <a:spcPct val="150000"/>
              </a:lnSpc>
            </a:pPr>
            <a:r>
              <a:rPr lang="en-US" sz="2400" dirty="0">
                <a:solidFill>
                  <a:prstClr val="black">
                    <a:lumMod val="75000"/>
                    <a:lumOff val="25000"/>
                  </a:prstClr>
                </a:solidFill>
                <a:latin typeface="Times New Roman"/>
                <a:ea typeface="Calibri"/>
              </a:rPr>
              <a:t>Awareness creation was conducted by </a:t>
            </a:r>
            <a:r>
              <a:rPr lang="en-US" sz="2400" dirty="0" err="1">
                <a:solidFill>
                  <a:srgbClr val="FF0000"/>
                </a:solidFill>
                <a:latin typeface="Times New Roman"/>
                <a:ea typeface="Calibri"/>
              </a:rPr>
              <a:t>Zumbara</a:t>
            </a:r>
            <a:r>
              <a:rPr lang="en-US" sz="2400" dirty="0">
                <a:solidFill>
                  <a:srgbClr val="FF0000"/>
                </a:solidFill>
                <a:latin typeface="Times New Roman"/>
                <a:ea typeface="Calibri"/>
              </a:rPr>
              <a:t> youth vision association and </a:t>
            </a:r>
            <a:r>
              <a:rPr lang="en-US" sz="2400" dirty="0" err="1">
                <a:solidFill>
                  <a:srgbClr val="FF0000"/>
                </a:solidFill>
                <a:latin typeface="Times New Roman"/>
                <a:ea typeface="Calibri"/>
              </a:rPr>
              <a:t>Zumbara</a:t>
            </a:r>
            <a:r>
              <a:rPr lang="en-US" sz="2400" dirty="0">
                <a:solidFill>
                  <a:srgbClr val="FF0000"/>
                </a:solidFill>
                <a:latin typeface="Times New Roman"/>
                <a:ea typeface="Calibri"/>
              </a:rPr>
              <a:t> youth art club on the influence of </a:t>
            </a:r>
            <a:r>
              <a:rPr lang="en-US" sz="2400" dirty="0" err="1">
                <a:solidFill>
                  <a:srgbClr val="FF0000"/>
                </a:solidFill>
                <a:latin typeface="Times New Roman"/>
                <a:ea typeface="Calibri"/>
              </a:rPr>
              <a:t>khat</a:t>
            </a:r>
            <a:r>
              <a:rPr lang="en-US" sz="2400" dirty="0">
                <a:solidFill>
                  <a:srgbClr val="FF0000"/>
                </a:solidFill>
                <a:latin typeface="Times New Roman"/>
                <a:ea typeface="Calibri"/>
              </a:rPr>
              <a:t> on prevalence COVD19 as well as peace building mechanisms at </a:t>
            </a:r>
            <a:r>
              <a:rPr lang="en-US" sz="2400" dirty="0" err="1">
                <a:solidFill>
                  <a:srgbClr val="FF0000"/>
                </a:solidFill>
                <a:latin typeface="Times New Roman"/>
                <a:ea typeface="Calibri"/>
              </a:rPr>
              <a:t>Assosa</a:t>
            </a:r>
            <a:r>
              <a:rPr lang="en-US" sz="2400" dirty="0">
                <a:solidFill>
                  <a:srgbClr val="FF0000"/>
                </a:solidFill>
                <a:latin typeface="Times New Roman"/>
                <a:ea typeface="Calibri"/>
              </a:rPr>
              <a:t> bus station, market places, crowded place where </a:t>
            </a:r>
            <a:r>
              <a:rPr lang="en-US" sz="2400" dirty="0" err="1">
                <a:solidFill>
                  <a:srgbClr val="FF0000"/>
                </a:solidFill>
                <a:latin typeface="Times New Roman"/>
                <a:ea typeface="Calibri"/>
              </a:rPr>
              <a:t>khat</a:t>
            </a:r>
            <a:r>
              <a:rPr lang="en-US" sz="2400" dirty="0">
                <a:solidFill>
                  <a:srgbClr val="FF0000"/>
                </a:solidFill>
                <a:latin typeface="Times New Roman"/>
                <a:ea typeface="Calibri"/>
              </a:rPr>
              <a:t> and other drugs are mostly used</a:t>
            </a:r>
            <a:r>
              <a:rPr lang="en-US" sz="2400" dirty="0" smtClean="0">
                <a:solidFill>
                  <a:srgbClr val="FF0000"/>
                </a:solidFill>
                <a:latin typeface="Times New Roman"/>
                <a:ea typeface="Calibri"/>
              </a:rPr>
              <a:t>.</a:t>
            </a:r>
            <a:r>
              <a:rPr lang="en-US" sz="2400" dirty="0" smtClean="0">
                <a:solidFill>
                  <a:prstClr val="black"/>
                </a:solidFill>
                <a:latin typeface="Times New Roman"/>
                <a:ea typeface="Calibri"/>
              </a:rPr>
              <a:t> </a:t>
            </a:r>
            <a:r>
              <a:rPr lang="en-US" sz="2400" dirty="0">
                <a:solidFill>
                  <a:prstClr val="black"/>
                </a:solidFill>
                <a:latin typeface="Times New Roman"/>
                <a:ea typeface="Calibri"/>
              </a:rPr>
              <a:t>The awareness creation was conducted by using </a:t>
            </a:r>
            <a:r>
              <a:rPr lang="en-US" sz="2400" dirty="0">
                <a:solidFill>
                  <a:srgbClr val="3366CC"/>
                </a:solidFill>
                <a:latin typeface="Times New Roman"/>
                <a:ea typeface="Calibri"/>
              </a:rPr>
              <a:t>banners,  music </a:t>
            </a:r>
            <a:r>
              <a:rPr lang="en-US" sz="2400" dirty="0" err="1">
                <a:solidFill>
                  <a:srgbClr val="3366CC"/>
                </a:solidFill>
                <a:latin typeface="Times New Roman"/>
                <a:ea typeface="Calibri"/>
              </a:rPr>
              <a:t>Montharbo</a:t>
            </a:r>
            <a:r>
              <a:rPr lang="en-US" sz="2400" dirty="0">
                <a:solidFill>
                  <a:srgbClr val="3366CC"/>
                </a:solidFill>
                <a:latin typeface="Times New Roman"/>
                <a:ea typeface="Calibri"/>
              </a:rPr>
              <a:t>, </a:t>
            </a:r>
            <a:r>
              <a:rPr lang="en-US" sz="2400" dirty="0" err="1" smtClean="0">
                <a:solidFill>
                  <a:srgbClr val="3366CC"/>
                </a:solidFill>
                <a:latin typeface="Times New Roman"/>
                <a:ea typeface="Calibri"/>
              </a:rPr>
              <a:t>mic</a:t>
            </a:r>
            <a:r>
              <a:rPr lang="en-US" sz="2400" dirty="0" smtClean="0">
                <a:solidFill>
                  <a:srgbClr val="3366CC"/>
                </a:solidFill>
                <a:latin typeface="Times New Roman"/>
                <a:ea typeface="Calibri"/>
              </a:rPr>
              <a:t> </a:t>
            </a:r>
            <a:r>
              <a:rPr lang="en-US" sz="2400" dirty="0">
                <a:solidFill>
                  <a:srgbClr val="3366CC"/>
                </a:solidFill>
                <a:latin typeface="Times New Roman"/>
                <a:ea typeface="Calibri"/>
              </a:rPr>
              <a:t>, video camera and different slogans</a:t>
            </a:r>
            <a:r>
              <a:rPr lang="en-US" sz="2400" dirty="0">
                <a:solidFill>
                  <a:prstClr val="black"/>
                </a:solidFill>
                <a:latin typeface="Times New Roman"/>
                <a:ea typeface="Calibri"/>
              </a:rPr>
              <a:t>.</a:t>
            </a:r>
            <a:endParaRPr kumimoji="0" lang="en-US" sz="1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18014770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B4E10E-A46D-4E01-A896-4F166C71E8FC}"/>
              </a:ext>
            </a:extLst>
          </p:cNvPr>
          <p:cNvSpPr>
            <a:spLocks noGrp="1"/>
          </p:cNvSpPr>
          <p:nvPr>
            <p:ph type="title"/>
          </p:nvPr>
        </p:nvSpPr>
        <p:spPr>
          <a:xfrm>
            <a:off x="892836" y="293079"/>
            <a:ext cx="7946364" cy="1078522"/>
          </a:xfrm>
        </p:spPr>
        <p:txBody>
          <a:bodyPr>
            <a:normAutofit fontScale="90000"/>
          </a:bodyPr>
          <a:lstStyle/>
          <a:p>
            <a:r>
              <a:rPr lang="en-GB" sz="2800" dirty="0"/>
              <a:t/>
            </a:r>
            <a:br>
              <a:rPr lang="en-GB" sz="2800" dirty="0"/>
            </a:br>
            <a:r>
              <a:rPr lang="en-GB" sz="2800" b="0" dirty="0">
                <a:solidFill>
                  <a:schemeClr val="tx1"/>
                </a:solidFill>
              </a:rPr>
              <a:t/>
            </a:r>
            <a:br>
              <a:rPr lang="en-GB" sz="2800" b="0" dirty="0">
                <a:solidFill>
                  <a:schemeClr val="tx1"/>
                </a:solidFill>
              </a:rPr>
            </a:br>
            <a:r>
              <a:rPr lang="en-GB" sz="2800" dirty="0"/>
              <a:t/>
            </a:r>
            <a:br>
              <a:rPr lang="en-GB" sz="2800" dirty="0"/>
            </a:br>
            <a:r>
              <a:rPr lang="en-GB" sz="2800" dirty="0"/>
              <a:t/>
            </a:r>
            <a:br>
              <a:rPr lang="en-GB" sz="2800" dirty="0"/>
            </a:br>
            <a:endParaRPr lang="en-GB" sz="2800" dirty="0"/>
          </a:p>
        </p:txBody>
      </p:sp>
      <p:sp>
        <p:nvSpPr>
          <p:cNvPr id="3" name="Content Placeholder 2">
            <a:extLst>
              <a:ext uri="{FF2B5EF4-FFF2-40B4-BE49-F238E27FC236}">
                <a16:creationId xmlns="" xmlns:a16="http://schemas.microsoft.com/office/drawing/2014/main" id="{D4A1A8D7-B852-42A7-AF93-A91C9F6F7C59}"/>
              </a:ext>
            </a:extLst>
          </p:cNvPr>
          <p:cNvSpPr>
            <a:spLocks noGrp="1"/>
          </p:cNvSpPr>
          <p:nvPr>
            <p:ph sz="half" idx="1"/>
          </p:nvPr>
        </p:nvSpPr>
        <p:spPr>
          <a:xfrm>
            <a:off x="892836" y="2173574"/>
            <a:ext cx="7758133" cy="3687076"/>
          </a:xfrm>
        </p:spPr>
        <p:txBody>
          <a:bodyPr/>
          <a:lstStyle/>
          <a:p>
            <a:pPr marL="1079500" indent="-719138">
              <a:tabLst>
                <a:tab pos="809625" algn="l"/>
              </a:tabLst>
            </a:pPr>
            <a:endParaRPr lang="en-GB" b="0" dirty="0">
              <a:solidFill>
                <a:schemeClr val="tx1"/>
              </a:solidFill>
            </a:endParaRPr>
          </a:p>
          <a:p>
            <a:pPr marL="1079500" indent="-719138">
              <a:buAutoNum type="arabicParenBoth"/>
              <a:tabLst>
                <a:tab pos="809625" algn="l"/>
              </a:tabLst>
            </a:pPr>
            <a:endParaRPr lang="en-GB" sz="2400" b="0" dirty="0">
              <a:solidFill>
                <a:schemeClr val="tx1"/>
              </a:solidFill>
            </a:endParaRPr>
          </a:p>
          <a:p>
            <a:endParaRPr lang="en-GB" dirty="0"/>
          </a:p>
        </p:txBody>
      </p:sp>
      <p:sp>
        <p:nvSpPr>
          <p:cNvPr id="4" name="Footer Placeholder 3">
            <a:extLst>
              <a:ext uri="{FF2B5EF4-FFF2-40B4-BE49-F238E27FC236}">
                <a16:creationId xmlns="" xmlns:a16="http://schemas.microsoft.com/office/drawing/2014/main" id="{6C88E854-647F-4513-9DA0-851957D05AE3}"/>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5C8726"/>
              </a:solidFill>
              <a:effectLst/>
              <a:uLnTx/>
              <a:uFillTx/>
              <a:latin typeface="Arial"/>
              <a:ea typeface="+mn-ea"/>
            </a:endParaRPr>
          </a:p>
        </p:txBody>
      </p:sp>
      <p:sp>
        <p:nvSpPr>
          <p:cNvPr id="5" name="Slide Number Placeholder 4">
            <a:extLst>
              <a:ext uri="{FF2B5EF4-FFF2-40B4-BE49-F238E27FC236}">
                <a16:creationId xmlns="" xmlns:a16="http://schemas.microsoft.com/office/drawing/2014/main" id="{E1BFBF6A-477B-4B76-93A5-C16DB892A02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049D63-565D-48E4-9173-0B172111DC54}" type="slidenum">
              <a:rPr kumimoji="0" lang="en-GB" sz="1100" b="0" i="0" u="none" strike="noStrike" kern="1200" cap="none" spc="0" normalizeH="0" baseline="0" noProof="0" smtClean="0">
                <a:ln>
                  <a:noFill/>
                </a:ln>
                <a:solidFill>
                  <a:srgbClr val="5C8726"/>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100" b="0" i="0" u="none" strike="noStrike" kern="1200" cap="none" spc="0" normalizeH="0" baseline="0" noProof="0" dirty="0">
              <a:ln>
                <a:noFill/>
              </a:ln>
              <a:solidFill>
                <a:srgbClr val="5C8726"/>
              </a:solidFill>
              <a:effectLst/>
              <a:uLnTx/>
              <a:uFillTx/>
              <a:latin typeface="Arial"/>
              <a:ea typeface="+mn-ea"/>
            </a:endParaRPr>
          </a:p>
        </p:txBody>
      </p:sp>
      <p:sp>
        <p:nvSpPr>
          <p:cNvPr id="6" name="Rectangle 5"/>
          <p:cNvSpPr/>
          <p:nvPr/>
        </p:nvSpPr>
        <p:spPr>
          <a:xfrm>
            <a:off x="750277" y="1228398"/>
            <a:ext cx="8206154" cy="3970318"/>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800" b="0" i="0" u="none" strike="noStrike" kern="0" cap="none" spc="0" normalizeH="0" baseline="0" noProof="0" dirty="0" smtClean="0">
                <a:ln>
                  <a:noFill/>
                </a:ln>
                <a:solidFill>
                  <a:prstClr val="black">
                    <a:lumMod val="75000"/>
                    <a:lumOff val="25000"/>
                  </a:prstClr>
                </a:solidFill>
                <a:effectLst/>
                <a:uLnTx/>
                <a:uFillTx/>
                <a:latin typeface="Times New Roman"/>
                <a:ea typeface="Calibri"/>
              </a:rPr>
              <a:t>During the awareness raising program male </a:t>
            </a:r>
            <a:r>
              <a:rPr lang="en-US" sz="2800" kern="0" dirty="0" smtClean="0">
                <a:solidFill>
                  <a:srgbClr val="FF0000"/>
                </a:solidFill>
                <a:latin typeface="Times New Roman"/>
                <a:ea typeface="Calibri"/>
              </a:rPr>
              <a:t>20</a:t>
            </a:r>
            <a:r>
              <a:rPr kumimoji="0" lang="en-US" sz="2800" b="0" i="0" u="none" strike="noStrike" kern="0" cap="none" spc="0" normalizeH="0" baseline="0" noProof="0" dirty="0" smtClean="0">
                <a:ln>
                  <a:noFill/>
                </a:ln>
                <a:solidFill>
                  <a:srgbClr val="FF0000"/>
                </a:solidFill>
                <a:effectLst/>
                <a:uLnTx/>
                <a:uFillTx/>
                <a:latin typeface="Times New Roman"/>
                <a:ea typeface="Calibri"/>
              </a:rPr>
              <a:t> , female </a:t>
            </a:r>
            <a:r>
              <a:rPr lang="en-US" sz="2800" kern="0" dirty="0" smtClean="0">
                <a:solidFill>
                  <a:srgbClr val="FF0000"/>
                </a:solidFill>
                <a:latin typeface="Times New Roman"/>
                <a:ea typeface="Calibri"/>
              </a:rPr>
              <a:t>8 </a:t>
            </a:r>
            <a:r>
              <a:rPr kumimoji="0" lang="en-US" sz="2800" b="0" i="0" u="none" strike="noStrike" kern="0" cap="none" spc="0" normalizeH="0" baseline="0" noProof="0" dirty="0" smtClean="0">
                <a:ln>
                  <a:noFill/>
                </a:ln>
                <a:solidFill>
                  <a:srgbClr val="FF0000"/>
                </a:solidFill>
                <a:effectLst/>
                <a:uLnTx/>
                <a:uFillTx/>
                <a:latin typeface="Times New Roman"/>
                <a:ea typeface="Calibri"/>
              </a:rPr>
              <a:t>total 28</a:t>
            </a:r>
            <a:r>
              <a:rPr kumimoji="0" lang="en-US" sz="2800" b="0" i="0" u="none" strike="noStrike" kern="0" cap="none" spc="0" normalizeH="0" baseline="0" noProof="0" dirty="0" smtClean="0">
                <a:ln>
                  <a:noFill/>
                </a:ln>
                <a:solidFill>
                  <a:prstClr val="black">
                    <a:lumMod val="75000"/>
                    <a:lumOff val="25000"/>
                  </a:prstClr>
                </a:solidFill>
                <a:effectLst/>
                <a:uLnTx/>
                <a:uFillTx/>
                <a:latin typeface="Times New Roman"/>
                <a:ea typeface="Calibri"/>
              </a:rPr>
              <a:t> art club members were participated. In addition to the art club members </a:t>
            </a:r>
            <a:r>
              <a:rPr kumimoji="0" lang="en-US" sz="2800" b="0" i="0" u="none" strike="noStrike" kern="0" cap="none" spc="0" normalizeH="0" baseline="0" noProof="0" dirty="0" err="1" smtClean="0">
                <a:ln>
                  <a:noFill/>
                </a:ln>
                <a:solidFill>
                  <a:prstClr val="black">
                    <a:lumMod val="75000"/>
                    <a:lumOff val="25000"/>
                  </a:prstClr>
                </a:solidFill>
                <a:effectLst/>
                <a:uLnTx/>
                <a:uFillTx/>
                <a:latin typeface="Times New Roman"/>
                <a:ea typeface="Calibri"/>
              </a:rPr>
              <a:t>Assosa</a:t>
            </a:r>
            <a:r>
              <a:rPr kumimoji="0" lang="en-US" sz="2800" b="0" i="0" u="none" strike="noStrike" kern="0" cap="none" spc="0" normalizeH="0" baseline="0" noProof="0" dirty="0" smtClean="0">
                <a:ln>
                  <a:noFill/>
                </a:ln>
                <a:solidFill>
                  <a:prstClr val="black">
                    <a:lumMod val="75000"/>
                    <a:lumOff val="25000"/>
                  </a:prstClr>
                </a:solidFill>
                <a:effectLst/>
                <a:uLnTx/>
                <a:uFillTx/>
                <a:latin typeface="Times New Roman"/>
                <a:ea typeface="Calibri"/>
              </a:rPr>
              <a:t> town administration youth office head  and </a:t>
            </a:r>
            <a:r>
              <a:rPr kumimoji="0" lang="en-US" sz="2800" b="0" i="0" u="none" strike="noStrike" kern="0" cap="none" spc="0" normalizeH="0" baseline="0" noProof="0" dirty="0" err="1" smtClean="0">
                <a:ln>
                  <a:noFill/>
                </a:ln>
                <a:solidFill>
                  <a:prstClr val="black">
                    <a:lumMod val="75000"/>
                    <a:lumOff val="25000"/>
                  </a:prstClr>
                </a:solidFill>
                <a:effectLst/>
                <a:uLnTx/>
                <a:uFillTx/>
                <a:latin typeface="Times New Roman"/>
                <a:ea typeface="Calibri"/>
              </a:rPr>
              <a:t>Assosa</a:t>
            </a:r>
            <a:r>
              <a:rPr kumimoji="0" lang="en-US" sz="2800" b="0" i="0" u="none" strike="noStrike" kern="0" cap="none" spc="0" normalizeH="0" baseline="0" noProof="0" dirty="0" smtClean="0">
                <a:ln>
                  <a:noFill/>
                </a:ln>
                <a:solidFill>
                  <a:prstClr val="black">
                    <a:lumMod val="75000"/>
                    <a:lumOff val="25000"/>
                  </a:prstClr>
                </a:solidFill>
                <a:effectLst/>
                <a:uLnTx/>
                <a:uFillTx/>
                <a:latin typeface="Times New Roman"/>
                <a:ea typeface="Calibri"/>
              </a:rPr>
              <a:t> town administration police members were attended during the program.</a:t>
            </a:r>
            <a:endParaRPr kumimoji="0" lang="en-US" sz="1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36927636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836" y="812531"/>
            <a:ext cx="7888031" cy="4501232"/>
          </a:xfrm>
        </p:spPr>
        <p:txBody>
          <a:bodyPr/>
          <a:lstStyle/>
          <a:p>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r>
            <a:br>
              <a:rPr lang="en-US" sz="1600" dirty="0" smtClean="0"/>
            </a:br>
            <a:r>
              <a:rPr lang="en-US" sz="1600" dirty="0"/>
              <a:t/>
            </a:r>
            <a:br>
              <a:rPr lang="en-US" sz="1600" dirty="0"/>
            </a:br>
            <a:r>
              <a:rPr lang="en-US" sz="1600" dirty="0" smtClean="0"/>
              <a:t>               </a:t>
            </a:r>
            <a:r>
              <a:rPr lang="en-US" sz="1600" dirty="0" smtClean="0">
                <a:solidFill>
                  <a:schemeClr val="tx1"/>
                </a:solidFill>
              </a:rPr>
              <a:t>Image 1.3. awareness raising banners by </a:t>
            </a:r>
            <a:r>
              <a:rPr lang="en-US" sz="1600" dirty="0" err="1" smtClean="0">
                <a:solidFill>
                  <a:schemeClr val="tx1"/>
                </a:solidFill>
              </a:rPr>
              <a:t>Zumbara</a:t>
            </a:r>
            <a:r>
              <a:rPr lang="en-US" sz="1600" dirty="0" smtClean="0">
                <a:solidFill>
                  <a:schemeClr val="tx1"/>
                </a:solidFill>
              </a:rPr>
              <a:t> art club</a:t>
            </a:r>
            <a:endParaRPr lang="en-US" sz="1600" dirty="0">
              <a:solidFill>
                <a:schemeClr val="tx1"/>
              </a:solidFill>
            </a:endParaRPr>
          </a:p>
        </p:txBody>
      </p:sp>
      <p:pic>
        <p:nvPicPr>
          <p:cNvPr id="6" name="Content Placeholder 3" descr="C:\Users\User\Desktop\PEDO audit report\DCIM\.thumbnails\1599591310004.jpg"/>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242646" y="1688125"/>
            <a:ext cx="4032739" cy="3106614"/>
          </a:xfrm>
          <a:prstGeom prst="rect">
            <a:avLst/>
          </a:prstGeom>
          <a:noFill/>
          <a:ln>
            <a:noFill/>
          </a:ln>
        </p:spPr>
      </p:pic>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A1049D63-565D-48E4-9173-0B172111DC54}" type="slidenum">
              <a:rPr lang="en-GB" smtClean="0"/>
              <a:pPr/>
              <a:t>14</a:t>
            </a:fld>
            <a:endParaRPr lang="en-GB" dirty="0"/>
          </a:p>
        </p:txBody>
      </p:sp>
      <p:pic>
        <p:nvPicPr>
          <p:cNvPr id="7" name="Picture 6" descr="C:\Users\User\Desktop\PEDO audit report\DCIM\.thumbnails\1599591310673.jpg"/>
          <p:cNvPicPr/>
          <p:nvPr/>
        </p:nvPicPr>
        <p:blipFill>
          <a:blip r:embed="rId3">
            <a:extLst>
              <a:ext uri="{28A0092B-C50C-407E-A947-70E740481C1C}">
                <a14:useLocalDpi xmlns:a14="http://schemas.microsoft.com/office/drawing/2010/main" val="0"/>
              </a:ext>
            </a:extLst>
          </a:blip>
          <a:srcRect/>
          <a:stretch>
            <a:fillRect/>
          </a:stretch>
        </p:blipFill>
        <p:spPr bwMode="auto">
          <a:xfrm>
            <a:off x="5275385" y="1641232"/>
            <a:ext cx="3411415" cy="3153506"/>
          </a:xfrm>
          <a:prstGeom prst="rect">
            <a:avLst/>
          </a:prstGeom>
          <a:noFill/>
          <a:ln>
            <a:noFill/>
          </a:ln>
        </p:spPr>
      </p:pic>
    </p:spTree>
    <p:extLst>
      <p:ext uri="{BB962C8B-B14F-4D97-AF65-F5344CB8AC3E}">
        <p14:creationId xmlns:p14="http://schemas.microsoft.com/office/powerpoint/2010/main" val="25415892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solidFill>
                  <a:srgbClr val="00B050"/>
                </a:solidFill>
              </a:rPr>
              <a:t>1.7. Safe guarding policy implementation</a:t>
            </a:r>
            <a:endParaRPr lang="en-US" b="1" dirty="0">
              <a:solidFill>
                <a:srgbClr val="00B050"/>
              </a:solidFill>
            </a:endParaRPr>
          </a:p>
        </p:txBody>
      </p:sp>
      <p:sp>
        <p:nvSpPr>
          <p:cNvPr id="3" name="Content Placeholder 2"/>
          <p:cNvSpPr>
            <a:spLocks noGrp="1"/>
          </p:cNvSpPr>
          <p:nvPr>
            <p:ph sz="half" idx="1"/>
          </p:nvPr>
        </p:nvSpPr>
        <p:spPr>
          <a:xfrm>
            <a:off x="691662" y="1481627"/>
            <a:ext cx="7957821" cy="4379023"/>
          </a:xfrm>
        </p:spPr>
        <p:txBody>
          <a:bodyPr>
            <a:normAutofit lnSpcReduction="10000"/>
          </a:bodyPr>
          <a:lstStyle/>
          <a:p>
            <a:pPr marL="0" lvl="0" indent="0" algn="just" defTabSz="457200">
              <a:lnSpc>
                <a:spcPct val="100000"/>
              </a:lnSpc>
              <a:spcBef>
                <a:spcPts val="1000"/>
              </a:spcBef>
              <a:buClr>
                <a:srgbClr val="A53010"/>
              </a:buClr>
              <a:buNone/>
            </a:pPr>
            <a:r>
              <a:rPr lang="en-US" sz="2000" b="0" dirty="0">
                <a:solidFill>
                  <a:prstClr val="black"/>
                </a:solidFill>
                <a:latin typeface="Century Gothic"/>
                <a:cs typeface="+mn-cs"/>
              </a:rPr>
              <a:t>As of PEDO we have prepared and </a:t>
            </a:r>
            <a:r>
              <a:rPr lang="en-US" sz="2000" dirty="0">
                <a:solidFill>
                  <a:srgbClr val="FF0000"/>
                </a:solidFill>
                <a:latin typeface="Century Gothic"/>
                <a:cs typeface="+mn-cs"/>
              </a:rPr>
              <a:t>erected secret boxes, safe-guarding policy focal person, Safe guarding policy guide line, Consent letter, and contact information in PEDO project office</a:t>
            </a:r>
            <a:r>
              <a:rPr lang="en-US" sz="2000" b="0" dirty="0">
                <a:solidFill>
                  <a:srgbClr val="FF0000"/>
                </a:solidFill>
                <a:latin typeface="Century Gothic"/>
                <a:cs typeface="+mn-cs"/>
              </a:rPr>
              <a:t>.</a:t>
            </a:r>
            <a:r>
              <a:rPr lang="en-US" sz="2000" b="0" dirty="0">
                <a:solidFill>
                  <a:prstClr val="black"/>
                </a:solidFill>
                <a:latin typeface="Century Gothic"/>
                <a:cs typeface="+mn-cs"/>
              </a:rPr>
              <a:t> Under the safe-guarding policy we also have formed a committee to open secret boxes every week. In addition to this, PEDO staffs have signed code of conduct as well as we are creating awareness about the importance of safe guarding policy.</a:t>
            </a:r>
          </a:p>
          <a:p>
            <a:pPr marL="0" lvl="0" indent="0" algn="just" defTabSz="457200">
              <a:lnSpc>
                <a:spcPct val="100000"/>
              </a:lnSpc>
              <a:spcBef>
                <a:spcPts val="1000"/>
              </a:spcBef>
              <a:buClr>
                <a:srgbClr val="A53010"/>
              </a:buClr>
              <a:buNone/>
            </a:pPr>
            <a:r>
              <a:rPr lang="en-US" sz="2000" b="0" dirty="0">
                <a:solidFill>
                  <a:prstClr val="black"/>
                </a:solidFill>
                <a:latin typeface="Century Gothic"/>
                <a:cs typeface="+mn-cs"/>
              </a:rPr>
              <a:t>Based on this we have been prepared safe guarding policy consent form to be signed by our stake holders when they are coming to our project office and when visiting our activities and our volunteer youths. This is used to prevent the violation of our safe guarding policy and it is also important to implement the safe guarding policy.</a:t>
            </a:r>
            <a:endParaRPr lang="en-US" sz="2000" b="0" dirty="0">
              <a:solidFill>
                <a:prstClr val="black"/>
              </a:solidFill>
              <a:latin typeface="Arial" panose="020B0604020202020204" pitchFamily="34" charset="0"/>
              <a:cs typeface="Arial" panose="020B0604020202020204" pitchFamily="34" charset="0"/>
            </a:endParaRPr>
          </a:p>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A1049D63-565D-48E4-9173-0B172111DC54}" type="slidenum">
              <a:rPr lang="en-GB" smtClean="0"/>
              <a:pPr/>
              <a:t>15</a:t>
            </a:fld>
            <a:endParaRPr lang="en-GB" dirty="0"/>
          </a:p>
        </p:txBody>
      </p:sp>
    </p:spTree>
    <p:extLst>
      <p:ext uri="{BB962C8B-B14F-4D97-AF65-F5344CB8AC3E}">
        <p14:creationId xmlns:p14="http://schemas.microsoft.com/office/powerpoint/2010/main" val="22141914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smtClean="0"/>
              <a:t>…</a:t>
            </a:r>
            <a:endParaRPr lang="en-US"/>
          </a:p>
        </p:txBody>
      </p:sp>
      <p:sp>
        <p:nvSpPr>
          <p:cNvPr id="3" name="Content Placeholder 2"/>
          <p:cNvSpPr>
            <a:spLocks noGrp="1"/>
          </p:cNvSpPr>
          <p:nvPr>
            <p:ph sz="half" idx="1"/>
          </p:nvPr>
        </p:nvSpPr>
        <p:spPr>
          <a:xfrm>
            <a:off x="363415" y="1481627"/>
            <a:ext cx="8475785" cy="4379023"/>
          </a:xfrm>
        </p:spPr>
        <p:txBody>
          <a:bodyPr>
            <a:normAutofit fontScale="92500" lnSpcReduction="10000"/>
          </a:bodyPr>
          <a:lstStyle/>
          <a:p>
            <a:pPr marL="0" lvl="0" indent="0" algn="just" defTabSz="457200">
              <a:lnSpc>
                <a:spcPct val="150000"/>
              </a:lnSpc>
              <a:spcBef>
                <a:spcPts val="1000"/>
              </a:spcBef>
              <a:buClr>
                <a:srgbClr val="A53010"/>
              </a:buClr>
              <a:buNone/>
            </a:pPr>
            <a:r>
              <a:rPr lang="en-US" sz="2400" b="0" dirty="0">
                <a:solidFill>
                  <a:prstClr val="black"/>
                </a:solidFill>
                <a:latin typeface="Century Gothic"/>
                <a:cs typeface="+mn-cs"/>
              </a:rPr>
              <a:t>We check the safe guarding policy every Monday at the end of the week. This is done </a:t>
            </a:r>
            <a:r>
              <a:rPr lang="en-US" sz="2400" b="0" dirty="0">
                <a:solidFill>
                  <a:prstClr val="black"/>
                </a:solidFill>
                <a:latin typeface="Microsoft YaHei" pitchFamily="34" charset="-122"/>
                <a:ea typeface="Microsoft YaHei" pitchFamily="34" charset="-122"/>
                <a:cs typeface="+mn-cs"/>
              </a:rPr>
              <a:t>by our safe guarding policy focal person and the committee evaluates weather there </a:t>
            </a:r>
            <a:r>
              <a:rPr lang="en-US" sz="2400" b="0" dirty="0">
                <a:solidFill>
                  <a:srgbClr val="FF0000"/>
                </a:solidFill>
                <a:latin typeface="Microsoft YaHei" pitchFamily="34" charset="-122"/>
                <a:ea typeface="Microsoft YaHei" pitchFamily="34" charset="-122"/>
                <a:cs typeface="+mn-cs"/>
              </a:rPr>
              <a:t>is </a:t>
            </a:r>
            <a:r>
              <a:rPr lang="en-US" sz="2400" dirty="0">
                <a:solidFill>
                  <a:srgbClr val="FF0000"/>
                </a:solidFill>
                <a:latin typeface="Microsoft YaHei" pitchFamily="34" charset="-122"/>
                <a:ea typeface="Microsoft YaHei" pitchFamily="34" charset="-122"/>
                <a:cs typeface="+mn-cs"/>
              </a:rPr>
              <a:t>violation of rights at the project staffs or our beneficiaries</a:t>
            </a:r>
            <a:r>
              <a:rPr lang="en-US" sz="2400" dirty="0">
                <a:solidFill>
                  <a:prstClr val="black"/>
                </a:solidFill>
                <a:latin typeface="Microsoft YaHei" pitchFamily="34" charset="-122"/>
                <a:ea typeface="Microsoft YaHei" pitchFamily="34" charset="-122"/>
                <a:cs typeface="+mn-cs"/>
              </a:rPr>
              <a:t> </a:t>
            </a:r>
            <a:r>
              <a:rPr lang="en-US" sz="2400" b="0" dirty="0">
                <a:solidFill>
                  <a:prstClr val="black"/>
                </a:solidFill>
                <a:latin typeface="Microsoft YaHei" pitchFamily="34" charset="-122"/>
                <a:ea typeface="Microsoft YaHei" pitchFamily="34" charset="-122"/>
                <a:cs typeface="+mn-cs"/>
              </a:rPr>
              <a:t>and the, if the case is managed by the committee it will be managed by the committee or if the case is above the mandate of the committee it will be referred to the board of the organization to be managed</a:t>
            </a:r>
            <a:r>
              <a:rPr lang="en-US" sz="2000" b="0" dirty="0">
                <a:solidFill>
                  <a:prstClr val="black"/>
                </a:solidFill>
                <a:latin typeface="Microsoft YaHei" pitchFamily="34" charset="-122"/>
                <a:ea typeface="Microsoft YaHei" pitchFamily="34" charset="-122"/>
                <a:cs typeface="+mn-cs"/>
              </a:rPr>
              <a:t>. </a:t>
            </a:r>
          </a:p>
          <a:p>
            <a:pPr lvl="0" defTabSz="457200">
              <a:lnSpc>
                <a:spcPct val="100000"/>
              </a:lnSpc>
              <a:spcBef>
                <a:spcPts val="1000"/>
              </a:spcBef>
              <a:buClr>
                <a:srgbClr val="A53010"/>
              </a:buClr>
            </a:pPr>
            <a:r>
              <a:rPr lang="en-US" sz="2000" dirty="0">
                <a:solidFill>
                  <a:prstClr val="black">
                    <a:lumMod val="75000"/>
                    <a:lumOff val="25000"/>
                  </a:prstClr>
                </a:solidFill>
                <a:latin typeface="Century Gothic"/>
                <a:cs typeface="+mn-cs"/>
              </a:rPr>
              <a:t> </a:t>
            </a:r>
            <a:endParaRPr lang="en-US" sz="2000" b="0" dirty="0">
              <a:solidFill>
                <a:prstClr val="black">
                  <a:lumMod val="75000"/>
                  <a:lumOff val="25000"/>
                </a:prstClr>
              </a:solidFill>
              <a:latin typeface="Century Gothic"/>
              <a:cs typeface="+mn-cs"/>
            </a:endParaRPr>
          </a:p>
          <a:p>
            <a:endParaRPr lang="en-US" dirty="0"/>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A1049D63-565D-48E4-9173-0B172111DC54}" type="slidenum">
              <a:rPr lang="en-GB" smtClean="0"/>
              <a:pPr/>
              <a:t>16</a:t>
            </a:fld>
            <a:endParaRPr lang="en-GB" dirty="0"/>
          </a:p>
        </p:txBody>
      </p:sp>
    </p:spTree>
    <p:extLst>
      <p:ext uri="{BB962C8B-B14F-4D97-AF65-F5344CB8AC3E}">
        <p14:creationId xmlns:p14="http://schemas.microsoft.com/office/powerpoint/2010/main" val="10111492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 </a:t>
            </a:r>
            <a:r>
              <a:rPr lang="en-US" b="1" dirty="0" smtClean="0">
                <a:solidFill>
                  <a:srgbClr val="00B050"/>
                </a:solidFill>
              </a:rPr>
              <a:t>Challenges </a:t>
            </a:r>
            <a:endParaRPr lang="en-US" b="1" dirty="0">
              <a:solidFill>
                <a:srgbClr val="00B050"/>
              </a:solidFill>
            </a:endParaRPr>
          </a:p>
        </p:txBody>
      </p:sp>
      <p:sp>
        <p:nvSpPr>
          <p:cNvPr id="3" name="Content Placeholder 2"/>
          <p:cNvSpPr>
            <a:spLocks noGrp="1"/>
          </p:cNvSpPr>
          <p:nvPr>
            <p:ph sz="half" idx="1"/>
          </p:nvPr>
        </p:nvSpPr>
        <p:spPr>
          <a:xfrm>
            <a:off x="726832" y="1481627"/>
            <a:ext cx="7922652" cy="4379023"/>
          </a:xfrm>
        </p:spPr>
        <p:txBody>
          <a:bodyPr>
            <a:normAutofit lnSpcReduction="10000"/>
          </a:bodyPr>
          <a:lstStyle/>
          <a:p>
            <a:pPr marL="342900" lvl="0" indent="-342900" algn="just" defTabSz="457200">
              <a:lnSpc>
                <a:spcPct val="150000"/>
              </a:lnSpc>
              <a:spcBef>
                <a:spcPts val="1000"/>
              </a:spcBef>
              <a:buClr>
                <a:srgbClr val="A53010"/>
              </a:buClr>
              <a:buFont typeface="Wingdings" pitchFamily="2" charset="2"/>
              <a:buChar char="Ø"/>
            </a:pPr>
            <a:r>
              <a:rPr lang="en-US" sz="2400" dirty="0">
                <a:solidFill>
                  <a:prstClr val="black"/>
                </a:solidFill>
                <a:latin typeface="Arial" panose="020B0604020202020204" pitchFamily="34" charset="0"/>
                <a:cs typeface="Arial" panose="020B0604020202020204" pitchFamily="34" charset="0"/>
              </a:rPr>
              <a:t>COVID 19 pandemic</a:t>
            </a:r>
            <a:r>
              <a:rPr lang="en-US" sz="2400" b="0" dirty="0">
                <a:solidFill>
                  <a:prstClr val="black"/>
                </a:solidFill>
                <a:latin typeface="Arial" panose="020B0604020202020204" pitchFamily="34" charset="0"/>
                <a:cs typeface="Arial" panose="020B0604020202020204" pitchFamily="34" charset="0"/>
              </a:rPr>
              <a:t>: The pandemic challenged us not to conduct our activities on time</a:t>
            </a:r>
            <a:r>
              <a:rPr lang="en-US" sz="2400" b="0" dirty="0" smtClean="0">
                <a:solidFill>
                  <a:prstClr val="black"/>
                </a:solidFill>
                <a:latin typeface="Arial" panose="020B0604020202020204" pitchFamily="34" charset="0"/>
                <a:cs typeface="Arial" panose="020B0604020202020204" pitchFamily="34" charset="0"/>
              </a:rPr>
              <a:t>.</a:t>
            </a:r>
          </a:p>
          <a:p>
            <a:pPr marL="342900" lvl="0" indent="-342900" algn="just" defTabSz="457200">
              <a:lnSpc>
                <a:spcPct val="150000"/>
              </a:lnSpc>
              <a:spcBef>
                <a:spcPts val="1000"/>
              </a:spcBef>
              <a:buClr>
                <a:srgbClr val="A53010"/>
              </a:buClr>
              <a:buFont typeface="Wingdings" pitchFamily="2" charset="2"/>
              <a:buChar char="Ø"/>
            </a:pPr>
            <a:r>
              <a:rPr lang="en-US" sz="2400" dirty="0" smtClean="0">
                <a:solidFill>
                  <a:prstClr val="black"/>
                </a:solidFill>
                <a:latin typeface="Arial" panose="020B0604020202020204" pitchFamily="34" charset="0"/>
                <a:cs typeface="Arial" panose="020B0604020202020204" pitchFamily="34" charset="0"/>
              </a:rPr>
              <a:t>Low commitment of some stake holders</a:t>
            </a:r>
            <a:endParaRPr lang="en-US" sz="2400" b="0" dirty="0">
              <a:solidFill>
                <a:prstClr val="black"/>
              </a:solidFill>
              <a:latin typeface="Arial" panose="020B0604020202020204" pitchFamily="34" charset="0"/>
              <a:cs typeface="Arial" panose="020B0604020202020204" pitchFamily="34" charset="0"/>
            </a:endParaRPr>
          </a:p>
          <a:p>
            <a:pPr marL="342900" indent="-342900" algn="just">
              <a:lnSpc>
                <a:spcPct val="150000"/>
              </a:lnSpc>
              <a:buFont typeface="Wingdings" pitchFamily="2" charset="2"/>
              <a:buChar char="Ø"/>
            </a:pPr>
            <a:r>
              <a:rPr lang="en-US" sz="2400" b="1" dirty="0" smtClean="0">
                <a:solidFill>
                  <a:srgbClr val="00B050"/>
                </a:solidFill>
                <a:latin typeface="Arial" panose="020B0604020202020204" pitchFamily="34" charset="0"/>
                <a:cs typeface="Arial" panose="020B0604020202020204" pitchFamily="34" charset="0"/>
              </a:rPr>
              <a:t>Measurements taken for the challenges</a:t>
            </a:r>
          </a:p>
          <a:p>
            <a:endParaRPr lang="en-US" sz="2400" b="1" dirty="0" smtClean="0">
              <a:solidFill>
                <a:prstClr val="black"/>
              </a:solidFill>
              <a:latin typeface="Arial" panose="020B0604020202020204" pitchFamily="34" charset="0"/>
              <a:cs typeface="Arial" panose="020B0604020202020204" pitchFamily="34" charset="0"/>
            </a:endParaRPr>
          </a:p>
          <a:p>
            <a:pPr marL="342900" indent="-342900" algn="just">
              <a:lnSpc>
                <a:spcPct val="150000"/>
              </a:lnSpc>
              <a:buFont typeface="Wingdings" pitchFamily="2" charset="2"/>
              <a:buChar char="ü"/>
            </a:pPr>
            <a:r>
              <a:rPr lang="en-US" sz="2400" b="0" dirty="0">
                <a:solidFill>
                  <a:prstClr val="black"/>
                </a:solidFill>
                <a:latin typeface="Arial" panose="020B0604020202020204" pitchFamily="34" charset="0"/>
                <a:cs typeface="Arial" panose="020B0604020202020204" pitchFamily="34" charset="0"/>
              </a:rPr>
              <a:t>We conducted some of the project activities </a:t>
            </a:r>
            <a:r>
              <a:rPr lang="en-US" sz="2400" b="0" dirty="0" smtClean="0">
                <a:solidFill>
                  <a:prstClr val="black"/>
                </a:solidFill>
                <a:latin typeface="Arial" panose="020B0604020202020204" pitchFamily="34" charset="0"/>
                <a:cs typeface="Arial" panose="020B0604020202020204" pitchFamily="34" charset="0"/>
              </a:rPr>
              <a:t>by contacting  </a:t>
            </a:r>
            <a:r>
              <a:rPr lang="en-US" sz="2400" b="0" dirty="0">
                <a:solidFill>
                  <a:prstClr val="black"/>
                </a:solidFill>
                <a:latin typeface="Arial" panose="020B0604020202020204" pitchFamily="34" charset="0"/>
                <a:cs typeface="Arial" panose="020B0604020202020204" pitchFamily="34" charset="0"/>
              </a:rPr>
              <a:t>our stake holders  and project advisory committees individually </a:t>
            </a:r>
            <a:r>
              <a:rPr lang="en-US" sz="2400" b="0">
                <a:solidFill>
                  <a:prstClr val="black"/>
                </a:solidFill>
                <a:latin typeface="Arial" panose="020B0604020202020204" pitchFamily="34" charset="0"/>
                <a:cs typeface="Arial" panose="020B0604020202020204" pitchFamily="34" charset="0"/>
              </a:rPr>
              <a:t>and </a:t>
            </a:r>
            <a:r>
              <a:rPr lang="en-US" sz="2400" b="0" smtClean="0">
                <a:solidFill>
                  <a:prstClr val="black"/>
                </a:solidFill>
                <a:latin typeface="Arial" panose="020B0604020202020204" pitchFamily="34" charset="0"/>
                <a:cs typeface="Arial" panose="020B0604020202020204" pitchFamily="34" charset="0"/>
              </a:rPr>
              <a:t>by tell </a:t>
            </a:r>
            <a:r>
              <a:rPr lang="en-US" sz="2400" b="0" dirty="0">
                <a:solidFill>
                  <a:prstClr val="black"/>
                </a:solidFill>
                <a:latin typeface="Arial" panose="020B0604020202020204" pitchFamily="34" charset="0"/>
                <a:cs typeface="Arial" panose="020B0604020202020204" pitchFamily="34" charset="0"/>
              </a:rPr>
              <a:t>phone </a:t>
            </a:r>
            <a:r>
              <a:rPr lang="en-US" sz="2400" b="0" dirty="0" smtClean="0">
                <a:solidFill>
                  <a:prstClr val="black"/>
                </a:solidFill>
                <a:latin typeface="Arial" panose="020B0604020202020204" pitchFamily="34" charset="0"/>
                <a:cs typeface="Arial" panose="020B0604020202020204" pitchFamily="34" charset="0"/>
              </a:rPr>
              <a:t>contact</a:t>
            </a:r>
          </a:p>
        </p:txBody>
      </p:sp>
      <p:sp>
        <p:nvSpPr>
          <p:cNvPr id="4" name="Footer Placeholder 3"/>
          <p:cNvSpPr>
            <a:spLocks noGrp="1"/>
          </p:cNvSpPr>
          <p:nvPr>
            <p:ph type="ftr" sz="quarter" idx="10"/>
          </p:nvPr>
        </p:nvSpPr>
        <p:spPr/>
        <p:txBody>
          <a:bodyPr/>
          <a:lstStyle/>
          <a:p>
            <a:endParaRPr lang="en-GB" dirty="0"/>
          </a:p>
        </p:txBody>
      </p:sp>
      <p:sp>
        <p:nvSpPr>
          <p:cNvPr id="5" name="Slide Number Placeholder 4"/>
          <p:cNvSpPr>
            <a:spLocks noGrp="1"/>
          </p:cNvSpPr>
          <p:nvPr>
            <p:ph type="sldNum" sz="quarter" idx="11"/>
          </p:nvPr>
        </p:nvSpPr>
        <p:spPr/>
        <p:txBody>
          <a:bodyPr/>
          <a:lstStyle/>
          <a:p>
            <a:fld id="{A1049D63-565D-48E4-9173-0B172111DC54}" type="slidenum">
              <a:rPr lang="en-GB" smtClean="0"/>
              <a:pPr/>
              <a:t>17</a:t>
            </a:fld>
            <a:endParaRPr lang="en-GB" dirty="0"/>
          </a:p>
        </p:txBody>
      </p:sp>
    </p:spTree>
    <p:extLst>
      <p:ext uri="{BB962C8B-B14F-4D97-AF65-F5344CB8AC3E}">
        <p14:creationId xmlns:p14="http://schemas.microsoft.com/office/powerpoint/2010/main" val="11685076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836" y="812531"/>
            <a:ext cx="7888031" cy="775340"/>
          </a:xfrm>
        </p:spPr>
        <p:txBody>
          <a:bodyPr/>
          <a:lstStyle/>
          <a:p>
            <a:pPr marL="342900" lvl="0" indent="-342900">
              <a:lnSpc>
                <a:spcPts val="2000"/>
              </a:lnSpc>
              <a:spcBef>
                <a:spcPts val="0"/>
              </a:spcBef>
            </a:pPr>
            <a:r>
              <a:rPr lang="en-GB" sz="2800" dirty="0">
                <a:solidFill>
                  <a:srgbClr val="00B050"/>
                </a:solidFill>
                <a:ea typeface="+mn-ea"/>
              </a:rPr>
              <a:t>Key priorities and anticipated changes for the next period</a:t>
            </a:r>
            <a:r>
              <a:rPr lang="en-US" sz="1800" dirty="0">
                <a:solidFill>
                  <a:srgbClr val="00B050"/>
                </a:solidFill>
                <a:ea typeface="+mn-ea"/>
              </a:rPr>
              <a:t/>
            </a:r>
            <a:br>
              <a:rPr lang="en-US" sz="1800" dirty="0">
                <a:solidFill>
                  <a:srgbClr val="00B050"/>
                </a:solidFill>
                <a:ea typeface="+mn-ea"/>
              </a:rPr>
            </a:br>
            <a:endParaRPr lang="en-US" dirty="0">
              <a:solidFill>
                <a:srgbClr val="00B050"/>
              </a:solidFill>
            </a:endParaRPr>
          </a:p>
        </p:txBody>
      </p:sp>
      <p:sp>
        <p:nvSpPr>
          <p:cNvPr id="3" name="Content Placeholder 2"/>
          <p:cNvSpPr>
            <a:spLocks noGrp="1"/>
          </p:cNvSpPr>
          <p:nvPr>
            <p:ph sz="half" idx="1"/>
          </p:nvPr>
        </p:nvSpPr>
        <p:spPr/>
        <p:txBody>
          <a:bodyPr>
            <a:normAutofit fontScale="77500" lnSpcReduction="20000"/>
          </a:bodyPr>
          <a:lstStyle/>
          <a:p>
            <a:pPr marL="342900" indent="-342900">
              <a:lnSpc>
                <a:spcPct val="150000"/>
              </a:lnSpc>
              <a:buFont typeface="Wingdings" pitchFamily="2" charset="2"/>
              <a:buChar char="v"/>
            </a:pPr>
            <a:r>
              <a:rPr lang="en-US" sz="2200" b="0" dirty="0">
                <a:solidFill>
                  <a:prstClr val="black"/>
                </a:solidFill>
                <a:latin typeface="Century Gothic"/>
                <a:cs typeface="+mn-cs"/>
              </a:rPr>
              <a:t>Advocate for the creation of one addiction aid recovery centers and institutions to be established, strengthened and/or integrate the </a:t>
            </a:r>
            <a:r>
              <a:rPr lang="en-US" sz="2200" b="0" dirty="0" smtClean="0">
                <a:solidFill>
                  <a:prstClr val="black"/>
                </a:solidFill>
                <a:latin typeface="Century Gothic"/>
                <a:cs typeface="+mn-cs"/>
              </a:rPr>
              <a:t>service</a:t>
            </a:r>
          </a:p>
          <a:p>
            <a:pPr marL="342900" indent="-342900">
              <a:lnSpc>
                <a:spcPct val="150000"/>
              </a:lnSpc>
              <a:buFont typeface="Wingdings" pitchFamily="2" charset="2"/>
              <a:buChar char="v"/>
            </a:pPr>
            <a:r>
              <a:rPr lang="en-US" b="0" dirty="0" smtClean="0">
                <a:solidFill>
                  <a:schemeClr val="tx1"/>
                </a:solidFill>
              </a:rPr>
              <a:t>Strengthen the established committee for the implementation of community by law of </a:t>
            </a:r>
            <a:r>
              <a:rPr lang="en-US" b="0" dirty="0" err="1" smtClean="0">
                <a:solidFill>
                  <a:schemeClr val="tx1"/>
                </a:solidFill>
              </a:rPr>
              <a:t>ckat</a:t>
            </a:r>
            <a:r>
              <a:rPr lang="en-US" b="0" dirty="0" smtClean="0">
                <a:solidFill>
                  <a:schemeClr val="tx1"/>
                </a:solidFill>
              </a:rPr>
              <a:t> ad its associate drugs,</a:t>
            </a:r>
          </a:p>
          <a:p>
            <a:pPr marL="342900" indent="-342900">
              <a:lnSpc>
                <a:spcPct val="150000"/>
              </a:lnSpc>
              <a:buFont typeface="Wingdings" pitchFamily="2" charset="2"/>
              <a:buChar char="v"/>
            </a:pPr>
            <a:r>
              <a:rPr lang="en-US" b="0" dirty="0" smtClean="0">
                <a:solidFill>
                  <a:schemeClr val="tx1"/>
                </a:solidFill>
              </a:rPr>
              <a:t>Advocate and lobby the </a:t>
            </a:r>
            <a:r>
              <a:rPr lang="en-US" b="0" dirty="0" err="1" smtClean="0">
                <a:solidFill>
                  <a:schemeClr val="tx1"/>
                </a:solidFill>
              </a:rPr>
              <a:t>concernced</a:t>
            </a:r>
            <a:r>
              <a:rPr lang="en-US" b="0" dirty="0" smtClean="0">
                <a:solidFill>
                  <a:schemeClr val="tx1"/>
                </a:solidFill>
              </a:rPr>
              <a:t> government officials how to adopt community by laws on </a:t>
            </a:r>
            <a:r>
              <a:rPr lang="en-US" b="0" dirty="0" err="1" smtClean="0">
                <a:solidFill>
                  <a:schemeClr val="tx1"/>
                </a:solidFill>
              </a:rPr>
              <a:t>khat</a:t>
            </a:r>
            <a:r>
              <a:rPr lang="en-US" b="0" dirty="0" smtClean="0">
                <a:solidFill>
                  <a:schemeClr val="tx1"/>
                </a:solidFill>
              </a:rPr>
              <a:t> and associate drug addictions.</a:t>
            </a:r>
            <a:endParaRPr lang="en-US" b="0" dirty="0">
              <a:solidFill>
                <a:schemeClr val="tx1"/>
              </a:solidFill>
            </a:endParaRPr>
          </a:p>
        </p:txBody>
      </p:sp>
      <p:sp>
        <p:nvSpPr>
          <p:cNvPr id="5" name="Slide Number Placeholder 4"/>
          <p:cNvSpPr>
            <a:spLocks noGrp="1"/>
          </p:cNvSpPr>
          <p:nvPr>
            <p:ph type="sldNum" sz="quarter" idx="11"/>
          </p:nvPr>
        </p:nvSpPr>
        <p:spPr/>
        <p:txBody>
          <a:bodyPr/>
          <a:lstStyle/>
          <a:p>
            <a:fld id="{A1049D63-565D-48E4-9173-0B172111DC54}" type="slidenum">
              <a:rPr lang="en-GB" smtClean="0"/>
              <a:pPr/>
              <a:t>18</a:t>
            </a:fld>
            <a:endParaRPr lang="en-GB" dirty="0"/>
          </a:p>
        </p:txBody>
      </p:sp>
    </p:spTree>
    <p:extLst>
      <p:ext uri="{BB962C8B-B14F-4D97-AF65-F5344CB8AC3E}">
        <p14:creationId xmlns:p14="http://schemas.microsoft.com/office/powerpoint/2010/main" val="11645503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half" idx="1"/>
          </p:nvPr>
        </p:nvSpPr>
        <p:spPr/>
        <p:txBody>
          <a:bodyPr/>
          <a:lstStyle/>
          <a:p>
            <a:pPr marL="0" indent="0">
              <a:buNone/>
            </a:pPr>
            <a:r>
              <a:rPr lang="en-US" b="1" dirty="0" smtClean="0">
                <a:solidFill>
                  <a:srgbClr val="5C8726"/>
                </a:solidFill>
              </a:rPr>
              <a:t>                    </a:t>
            </a:r>
            <a:r>
              <a:rPr lang="en-US" b="1" dirty="0" smtClean="0">
                <a:solidFill>
                  <a:srgbClr val="00B050"/>
                </a:solidFill>
              </a:rPr>
              <a:t>Lesson learnt</a:t>
            </a:r>
          </a:p>
          <a:p>
            <a:pPr>
              <a:buFont typeface="Wingdings" pitchFamily="2" charset="2"/>
              <a:buChar char="Ø"/>
            </a:pPr>
            <a:r>
              <a:rPr lang="en-US" dirty="0" smtClean="0">
                <a:solidFill>
                  <a:schemeClr val="tx1"/>
                </a:solidFill>
              </a:rPr>
              <a:t>We have seen the importance of different stake holders engagement in general.</a:t>
            </a:r>
            <a:endParaRPr lang="en-US" dirty="0">
              <a:solidFill>
                <a:schemeClr val="tx1"/>
              </a:solidFill>
            </a:endParaRPr>
          </a:p>
        </p:txBody>
      </p:sp>
      <p:sp>
        <p:nvSpPr>
          <p:cNvPr id="4" name="Footer Placeholder 3"/>
          <p:cNvSpPr>
            <a:spLocks noGrp="1"/>
          </p:cNvSpPr>
          <p:nvPr>
            <p:ph type="ftr" sz="quarter" idx="10"/>
          </p:nvPr>
        </p:nvSpPr>
        <p:spPr/>
        <p:txBody>
          <a:bodyPr/>
          <a:lstStyle/>
          <a:p>
            <a:r>
              <a:rPr lang="en-GB" smtClean="0"/>
              <a:t>www.cssp-et.org</a:t>
            </a:r>
            <a:endParaRPr lang="en-GB" dirty="0"/>
          </a:p>
        </p:txBody>
      </p:sp>
      <p:sp>
        <p:nvSpPr>
          <p:cNvPr id="5" name="Slide Number Placeholder 4"/>
          <p:cNvSpPr>
            <a:spLocks noGrp="1"/>
          </p:cNvSpPr>
          <p:nvPr>
            <p:ph type="sldNum" sz="quarter" idx="11"/>
          </p:nvPr>
        </p:nvSpPr>
        <p:spPr/>
        <p:txBody>
          <a:bodyPr/>
          <a:lstStyle/>
          <a:p>
            <a:fld id="{A1049D63-565D-48E4-9173-0B172111DC54}" type="slidenum">
              <a:rPr lang="en-GB" smtClean="0"/>
              <a:pPr/>
              <a:t>19</a:t>
            </a:fld>
            <a:endParaRPr lang="en-GB" dirty="0"/>
          </a:p>
        </p:txBody>
      </p:sp>
    </p:spTree>
    <p:extLst>
      <p:ext uri="{BB962C8B-B14F-4D97-AF65-F5344CB8AC3E}">
        <p14:creationId xmlns:p14="http://schemas.microsoft.com/office/powerpoint/2010/main" val="6143947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1"/>
          </p:nvPr>
        </p:nvSpPr>
        <p:spPr/>
        <p:txBody>
          <a:bodyPr/>
          <a:lstStyle/>
          <a:p>
            <a:pPr marL="0" indent="0">
              <a:buNone/>
            </a:pPr>
            <a:r>
              <a:rPr lang="en-US" dirty="0" smtClean="0"/>
              <a:t>      </a:t>
            </a:r>
            <a:r>
              <a:rPr lang="en-US" sz="4000" b="1" dirty="0" smtClean="0">
                <a:solidFill>
                  <a:srgbClr val="00B050"/>
                </a:solidFill>
              </a:rPr>
              <a:t>Thank You For your Attention !</a:t>
            </a:r>
          </a:p>
          <a:p>
            <a:endParaRPr lang="en-US" sz="4000" b="1" dirty="0">
              <a:solidFill>
                <a:srgbClr val="00B050"/>
              </a:solidFill>
            </a:endParaRPr>
          </a:p>
          <a:p>
            <a:endParaRPr lang="en-US" sz="4000" dirty="0" smtClean="0">
              <a:solidFill>
                <a:srgbClr val="00B050"/>
              </a:solidFill>
            </a:endParaRPr>
          </a:p>
          <a:p>
            <a:endParaRPr lang="en-US" sz="4000" dirty="0">
              <a:solidFill>
                <a:srgbClr val="00B050"/>
              </a:solidFill>
            </a:endParaRPr>
          </a:p>
          <a:p>
            <a:endParaRPr lang="en-US" sz="4000" dirty="0">
              <a:solidFill>
                <a:srgbClr val="00B050"/>
              </a:solidFill>
            </a:endParaRPr>
          </a:p>
        </p:txBody>
      </p:sp>
      <p:sp>
        <p:nvSpPr>
          <p:cNvPr id="5" name="Slide Number Placeholder 4"/>
          <p:cNvSpPr>
            <a:spLocks noGrp="1"/>
          </p:cNvSpPr>
          <p:nvPr>
            <p:ph type="sldNum" sz="quarter" idx="11"/>
          </p:nvPr>
        </p:nvSpPr>
        <p:spPr/>
        <p:txBody>
          <a:bodyPr/>
          <a:lstStyle/>
          <a:p>
            <a:fld id="{A1049D63-565D-48E4-9173-0B172111DC54}" type="slidenum">
              <a:rPr lang="en-GB" smtClean="0"/>
              <a:pPr/>
              <a:t>20</a:t>
            </a:fld>
            <a:endParaRPr lang="en-GB" dirty="0"/>
          </a:p>
        </p:txBody>
      </p:sp>
      <p:pic>
        <p:nvPicPr>
          <p:cNvPr id="6" name="Picture 5"/>
          <p:cNvPicPr/>
          <p:nvPr/>
        </p:nvPicPr>
        <p:blipFill>
          <a:blip r:embed="rId2"/>
          <a:srcRect/>
          <a:stretch>
            <a:fillRect/>
          </a:stretch>
        </p:blipFill>
        <p:spPr bwMode="auto">
          <a:xfrm>
            <a:off x="2524836" y="2656500"/>
            <a:ext cx="3493826" cy="1901063"/>
          </a:xfrm>
          <a:prstGeom prst="rect">
            <a:avLst/>
          </a:prstGeom>
          <a:noFill/>
          <a:ln w="9525">
            <a:noFill/>
            <a:miter lim="800000"/>
            <a:headEnd/>
            <a:tailEnd/>
          </a:ln>
        </p:spPr>
      </p:pic>
    </p:spTree>
    <p:extLst>
      <p:ext uri="{BB962C8B-B14F-4D97-AF65-F5344CB8AC3E}">
        <p14:creationId xmlns:p14="http://schemas.microsoft.com/office/powerpoint/2010/main" val="359720326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1442</TotalTime>
  <Words>1225</Words>
  <Application>Microsoft Office PowerPoint</Application>
  <PresentationFormat>On-screen Show (4:3)</PresentationFormat>
  <Paragraphs>120</Paragraphs>
  <Slides>21</Slides>
  <Notes>2</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                                                                   Pro Poor Ethiopia Development Organization ( PEDO) Annual Report  </vt:lpstr>
      <vt:lpstr>Executive Summary</vt:lpstr>
      <vt:lpstr>Project information</vt:lpstr>
      <vt:lpstr>Cont…</vt:lpstr>
      <vt:lpstr>Objectives </vt:lpstr>
      <vt:lpstr>   </vt:lpstr>
      <vt:lpstr>    </vt:lpstr>
      <vt:lpstr>   </vt:lpstr>
      <vt:lpstr>Cont…                      Image 1.1 PV &amp;video production training            </vt:lpstr>
      <vt:lpstr>1.4. Establish addiction rehabilitation service improvement center( Committee Joint action plan </vt:lpstr>
      <vt:lpstr>PowerPoint Presentation</vt:lpstr>
      <vt:lpstr>1.5. Out patient addiction rehabilitation service </vt:lpstr>
      <vt:lpstr>    </vt:lpstr>
      <vt:lpstr>    </vt:lpstr>
      <vt:lpstr>                           Image 1.3. awareness raising banners by Zumbara art club</vt:lpstr>
      <vt:lpstr>1.7. Safe guarding policy implementation</vt:lpstr>
      <vt:lpstr>Cont…</vt:lpstr>
      <vt:lpstr> Challenges </vt:lpstr>
      <vt:lpstr>Key priorities and anticipated changes for the next period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Price</dc:creator>
  <cp:lastModifiedBy>new</cp:lastModifiedBy>
  <cp:revision>212</cp:revision>
  <cp:lastPrinted>2015-04-16T10:57:37Z</cp:lastPrinted>
  <dcterms:created xsi:type="dcterms:W3CDTF">2015-03-14T19:59:33Z</dcterms:created>
  <dcterms:modified xsi:type="dcterms:W3CDTF">2026-04-10T06:12:11Z</dcterms:modified>
</cp:coreProperties>
</file>